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9" r:id="rId3"/>
    <p:sldId id="257" r:id="rId4"/>
    <p:sldId id="258" r:id="rId5"/>
    <p:sldId id="261" r:id="rId7"/>
    <p:sldId id="262" r:id="rId8"/>
    <p:sldId id="264" r:id="rId9"/>
    <p:sldId id="272" r:id="rId10"/>
    <p:sldId id="271" r:id="rId11"/>
    <p:sldId id="278" r:id="rId12"/>
    <p:sldId id="280" r:id="rId13"/>
    <p:sldId id="282" r:id="rId14"/>
    <p:sldId id="291" r:id="rId15"/>
    <p:sldId id="292" r:id="rId16"/>
    <p:sldId id="294" r:id="rId17"/>
    <p:sldId id="283" r:id="rId18"/>
    <p:sldId id="281" r:id="rId19"/>
    <p:sldId id="286" r:id="rId20"/>
    <p:sldId id="296" r:id="rId21"/>
    <p:sldId id="297" r:id="rId22"/>
    <p:sldId id="319" r:id="rId23"/>
    <p:sldId id="320" r:id="rId24"/>
    <p:sldId id="288" r:id="rId25"/>
  </p:sldIdLst>
  <p:sldSz cx="9188450" cy="5184775"/>
  <p:notesSz cx="6858000" cy="9144000"/>
  <p:defaultTextStyle>
    <a:defPPr>
      <a:defRPr lang="zh-CN"/>
    </a:defPPr>
    <a:lvl1pPr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60375" indent="-3175"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20750" indent="-6350"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81125" indent="-9525"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41500" indent="-12700"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6275787-8a07-4a9f-996b-bc6b223bdb24}">
          <p14:sldIdLst>
            <p14:sldId id="257"/>
            <p14:sldId id="262"/>
            <p14:sldId id="272"/>
            <p14:sldId id="271"/>
            <p14:sldId id="278"/>
            <p14:sldId id="280"/>
            <p14:sldId id="282"/>
            <p14:sldId id="291"/>
            <p14:sldId id="292"/>
            <p14:sldId id="294"/>
            <p14:sldId id="283"/>
            <p14:sldId id="281"/>
            <p14:sldId id="286"/>
            <p14:sldId id="296"/>
            <p14:sldId id="297"/>
            <p14:sldId id="320"/>
            <p14:sldId id="258"/>
            <p14:sldId id="264"/>
            <p14:sldId id="299"/>
            <p14:sldId id="261"/>
            <p14:sldId id="319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  <a:srgbClr val="FAD0BE"/>
    <a:srgbClr val="000099"/>
    <a:srgbClr val="003366"/>
    <a:srgbClr val="6699FF"/>
    <a:srgbClr val="FF5050"/>
    <a:srgbClr val="33A6B2"/>
    <a:srgbClr val="0000CC"/>
    <a:srgbClr val="88C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519" autoAdjust="0"/>
  </p:normalViewPr>
  <p:slideViewPr>
    <p:cSldViewPr snapToGrid="0">
      <p:cViewPr varScale="1">
        <p:scale>
          <a:sx n="100" d="100"/>
          <a:sy n="100" d="100"/>
        </p:scale>
        <p:origin x="-522" y="-96"/>
      </p:cViewPr>
      <p:guideLst>
        <p:guide orient="horz" pos="1610"/>
        <p:guide pos="2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94409" y="1143000"/>
            <a:ext cx="546918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134" y="1610644"/>
            <a:ext cx="7810183" cy="1111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8268" y="2938039"/>
            <a:ext cx="6431915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3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5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8FE5-D6C9-4ED3-A614-CDD2451ACB9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3026-E456-4F1C-AD38-2FD0D773B0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7E9F-F1CA-4D58-BB84-5927795A78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1693-9D24-48B1-8D8F-80E20E50A1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1626" y="207633"/>
            <a:ext cx="2067401" cy="44238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9422" y="207633"/>
            <a:ext cx="6049063" cy="44238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0AE8F-695C-4B30-8E90-FFE986A918E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13A4-57DE-489F-9A6D-8BEC6FE19C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C09B-4371-4A49-BC13-0610980D2B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954F-50CD-4605-AEE8-AA354D037E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824" y="3331699"/>
            <a:ext cx="7810183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5824" y="2197529"/>
            <a:ext cx="7810183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0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1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2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3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4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4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5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0181-9500-4057-B4F5-5F8FB86D98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3B9F-21E8-4FBD-BF5C-2ACB4393FD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9423" y="1209782"/>
            <a:ext cx="4058232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0796" y="1209782"/>
            <a:ext cx="4058232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216B-A0C2-43F3-969C-9633E9FFD16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2390-1D2C-4E58-AB59-C049512E06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9423" y="1160574"/>
            <a:ext cx="405982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75" indent="0">
              <a:buNone/>
              <a:defRPr sz="2000" b="1"/>
            </a:lvl2pPr>
            <a:lvl3pPr marL="921385" indent="0">
              <a:buNone/>
              <a:defRPr sz="1800" b="1"/>
            </a:lvl3pPr>
            <a:lvl4pPr marL="1381760" indent="0">
              <a:buNone/>
              <a:defRPr sz="1600" b="1"/>
            </a:lvl4pPr>
            <a:lvl5pPr marL="1842770" indent="0">
              <a:buNone/>
              <a:defRPr sz="1600" b="1"/>
            </a:lvl5pPr>
            <a:lvl6pPr marL="2303145" indent="0">
              <a:buNone/>
              <a:defRPr sz="1600" b="1"/>
            </a:lvl6pPr>
            <a:lvl7pPr marL="2764155" indent="0">
              <a:buNone/>
              <a:defRPr sz="1600" b="1"/>
            </a:lvl7pPr>
            <a:lvl8pPr marL="3224530" indent="0">
              <a:buNone/>
              <a:defRPr sz="1600" b="1"/>
            </a:lvl8pPr>
            <a:lvl9pPr marL="368554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423" y="1644245"/>
            <a:ext cx="405982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7608" y="1160574"/>
            <a:ext cx="4061423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75" indent="0">
              <a:buNone/>
              <a:defRPr sz="2000" b="1"/>
            </a:lvl2pPr>
            <a:lvl3pPr marL="921385" indent="0">
              <a:buNone/>
              <a:defRPr sz="1800" b="1"/>
            </a:lvl3pPr>
            <a:lvl4pPr marL="1381760" indent="0">
              <a:buNone/>
              <a:defRPr sz="1600" b="1"/>
            </a:lvl4pPr>
            <a:lvl5pPr marL="1842770" indent="0">
              <a:buNone/>
              <a:defRPr sz="1600" b="1"/>
            </a:lvl5pPr>
            <a:lvl6pPr marL="2303145" indent="0">
              <a:buNone/>
              <a:defRPr sz="1600" b="1"/>
            </a:lvl6pPr>
            <a:lvl7pPr marL="2764155" indent="0">
              <a:buNone/>
              <a:defRPr sz="1600" b="1"/>
            </a:lvl7pPr>
            <a:lvl8pPr marL="3224530" indent="0">
              <a:buNone/>
              <a:defRPr sz="1600" b="1"/>
            </a:lvl8pPr>
            <a:lvl9pPr marL="368554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7608" y="1644245"/>
            <a:ext cx="4061423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5AE8-6009-443E-AEA3-F38D76E3565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9FD7-F4F1-4AA8-9A35-F106F58F15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13AB-2910-4D6F-B971-E0C622F986E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5608-4D0E-4BDE-A673-9FF60409A5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4757-516A-44AE-9F48-9F3A01EB2D0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798E-2EF9-49FE-A835-10BC481AFA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426" y="206430"/>
            <a:ext cx="3022937" cy="8785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2429" y="206434"/>
            <a:ext cx="5136598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9426" y="1084966"/>
            <a:ext cx="3022937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60375" indent="0">
              <a:buNone/>
              <a:defRPr sz="1200"/>
            </a:lvl2pPr>
            <a:lvl3pPr marL="921385" indent="0">
              <a:buNone/>
              <a:defRPr sz="1000"/>
            </a:lvl3pPr>
            <a:lvl4pPr marL="1381760" indent="0">
              <a:buNone/>
              <a:defRPr sz="900"/>
            </a:lvl4pPr>
            <a:lvl5pPr marL="1842770" indent="0">
              <a:buNone/>
              <a:defRPr sz="900"/>
            </a:lvl5pPr>
            <a:lvl6pPr marL="2303145" indent="0">
              <a:buNone/>
              <a:defRPr sz="900"/>
            </a:lvl6pPr>
            <a:lvl7pPr marL="2764155" indent="0">
              <a:buNone/>
              <a:defRPr sz="900"/>
            </a:lvl7pPr>
            <a:lvl8pPr marL="3224530" indent="0">
              <a:buNone/>
              <a:defRPr sz="900"/>
            </a:lvl8pPr>
            <a:lvl9pPr marL="368554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CE0A-5215-46FA-A26B-4D45EB9B013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8826-19FE-40D1-8772-2FD17D1426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1001" y="3629343"/>
            <a:ext cx="5513070" cy="4284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01001" y="463269"/>
            <a:ext cx="5513070" cy="31108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60375" indent="0">
              <a:buNone/>
              <a:defRPr sz="2800"/>
            </a:lvl2pPr>
            <a:lvl3pPr marL="921385" indent="0">
              <a:buNone/>
              <a:defRPr sz="2400"/>
            </a:lvl3pPr>
            <a:lvl4pPr marL="1381760" indent="0">
              <a:buNone/>
              <a:defRPr sz="2000"/>
            </a:lvl4pPr>
            <a:lvl5pPr marL="1842770" indent="0">
              <a:buNone/>
              <a:defRPr sz="2000"/>
            </a:lvl5pPr>
            <a:lvl6pPr marL="2303145" indent="0">
              <a:buNone/>
              <a:defRPr sz="2000"/>
            </a:lvl6pPr>
            <a:lvl7pPr marL="2764155" indent="0">
              <a:buNone/>
              <a:defRPr sz="2000"/>
            </a:lvl7pPr>
            <a:lvl8pPr marL="3224530" indent="0">
              <a:buNone/>
              <a:defRPr sz="2000"/>
            </a:lvl8pPr>
            <a:lvl9pPr marL="368554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1001" y="4057809"/>
            <a:ext cx="551307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60375" indent="0">
              <a:buNone/>
              <a:defRPr sz="1200"/>
            </a:lvl2pPr>
            <a:lvl3pPr marL="921385" indent="0">
              <a:buNone/>
              <a:defRPr sz="1000"/>
            </a:lvl3pPr>
            <a:lvl4pPr marL="1381760" indent="0">
              <a:buNone/>
              <a:defRPr sz="900"/>
            </a:lvl4pPr>
            <a:lvl5pPr marL="1842770" indent="0">
              <a:buNone/>
              <a:defRPr sz="900"/>
            </a:lvl5pPr>
            <a:lvl6pPr marL="2303145" indent="0">
              <a:buNone/>
              <a:defRPr sz="900"/>
            </a:lvl6pPr>
            <a:lvl7pPr marL="2764155" indent="0">
              <a:buNone/>
              <a:defRPr sz="900"/>
            </a:lvl7pPr>
            <a:lvl8pPr marL="3224530" indent="0">
              <a:buNone/>
              <a:defRPr sz="900"/>
            </a:lvl8pPr>
            <a:lvl9pPr marL="368554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4F81-477F-41FC-95C3-76F5CFEC4C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7661-A2D3-4A10-A9AF-DD8D3996E96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8788" y="207963"/>
            <a:ext cx="8270875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35" tIns="46067" rIns="92135" bIns="46067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8788" y="1209675"/>
            <a:ext cx="8270875" cy="3421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35" tIns="46067" rIns="92135" bIns="46067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8788" y="4805363"/>
            <a:ext cx="2144712" cy="276225"/>
          </a:xfrm>
          <a:prstGeom prst="rect">
            <a:avLst/>
          </a:prstGeom>
        </p:spPr>
        <p:txBody>
          <a:bodyPr vert="horz" lIns="92135" tIns="46067" rIns="92135" bIns="46067" rtlCol="0" anchor="ctr"/>
          <a:lstStyle>
            <a:lvl1pPr algn="l" defTabSz="92075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5A3B0D-F4AA-42ED-B6BA-88AB9576DB8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40075" y="4805363"/>
            <a:ext cx="2908300" cy="276225"/>
          </a:xfrm>
          <a:prstGeom prst="rect">
            <a:avLst/>
          </a:prstGeom>
        </p:spPr>
        <p:txBody>
          <a:bodyPr vert="horz" lIns="92135" tIns="46067" rIns="92135" bIns="46067" rtlCol="0" anchor="ctr"/>
          <a:lstStyle>
            <a:lvl1pPr algn="ctr" defTabSz="92075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84950" y="4805363"/>
            <a:ext cx="2144713" cy="276225"/>
          </a:xfrm>
          <a:prstGeom prst="rect">
            <a:avLst/>
          </a:prstGeom>
        </p:spPr>
        <p:txBody>
          <a:bodyPr vert="horz" lIns="92135" tIns="46067" rIns="92135" bIns="46067" rtlCol="0" anchor="ctr"/>
          <a:lstStyle>
            <a:lvl1pPr algn="r" defTabSz="92075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1EF755-5520-4773-8BD8-CCB95CFCE00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4000">
        <p:blinds/>
      </p:transition>
    </mc:Choice>
    <mc:Fallback>
      <p:transition advClick="0" advTm="4000">
        <p:blinds/>
      </p:transition>
    </mc:Fallback>
  </mc:AlternateContent>
  <p:txStyles>
    <p:titleStyle>
      <a:lvl1pPr algn="ctr" defTabSz="92075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2075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92075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92075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92075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92075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92075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92075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92075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4805" indent="-34480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030" indent="-28765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255" indent="-23050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630" indent="-23050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2005" indent="-23050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650" indent="-230505" algn="l" defTabSz="920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660" indent="-230505" algn="l" defTabSz="920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035" indent="-230505" algn="l" defTabSz="920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045" indent="-230505" algn="l" defTabSz="920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385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76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77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145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155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453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54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C:\Users\ADMIN\Desktop\Snigellin%20-%20Sakura%20Tears.mp3" TargetMode="External"/><Relationship Id="rId2" Type="http://schemas.openxmlformats.org/officeDocument/2006/relationships/audio" Target="file:///C:\Users\ADMIN\Desktop\Snigellin%20-%20Sakura%20Tears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A6B2"/>
            </a:gs>
            <a:gs pos="100000">
              <a:srgbClr val="0A3A4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2"/>
          <p:cNvSpPr/>
          <p:nvPr/>
        </p:nvSpPr>
        <p:spPr>
          <a:xfrm>
            <a:off x="2458720" y="2139633"/>
            <a:ext cx="623888" cy="620712"/>
          </a:xfrm>
          <a:custGeom>
            <a:avLst/>
            <a:gdLst/>
            <a:ahLst/>
            <a:cxnLst/>
            <a:rect l="l" t="t" r="r" b="b"/>
            <a:pathLst>
              <a:path w="622735" h="620354">
                <a:moveTo>
                  <a:pt x="0" y="0"/>
                </a:moveTo>
                <a:lnTo>
                  <a:pt x="622735" y="2381"/>
                </a:lnTo>
                <a:cubicBezTo>
                  <a:pt x="621941" y="208372"/>
                  <a:pt x="621148" y="414363"/>
                  <a:pt x="620354" y="620354"/>
                </a:cubicBezTo>
                <a:lnTo>
                  <a:pt x="618265" y="619120"/>
                </a:lnTo>
                <a:lnTo>
                  <a:pt x="449955" y="450837"/>
                </a:lnTo>
                <a:cubicBezTo>
                  <a:pt x="480355" y="418291"/>
                  <a:pt x="497324" y="374336"/>
                  <a:pt x="497324" y="326417"/>
                </a:cubicBezTo>
                <a:cubicBezTo>
                  <a:pt x="497324" y="216720"/>
                  <a:pt x="408397" y="127793"/>
                  <a:pt x="298700" y="127793"/>
                </a:cubicBezTo>
                <a:cubicBezTo>
                  <a:pt x="250770" y="127793"/>
                  <a:pt x="206805" y="144770"/>
                  <a:pt x="174254" y="175180"/>
                </a:cubicBezTo>
                <a:lnTo>
                  <a:pt x="7144" y="8097"/>
                </a:lnTo>
                <a:lnTo>
                  <a:pt x="6144" y="10314"/>
                </a:lnTo>
                <a:close/>
              </a:path>
            </a:pathLst>
          </a:custGeom>
          <a:solidFill>
            <a:srgbClr val="0A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" name="矩形 2"/>
          <p:cNvSpPr/>
          <p:nvPr/>
        </p:nvSpPr>
        <p:spPr>
          <a:xfrm rot="16200000" flipH="1">
            <a:off x="2417446" y="2187257"/>
            <a:ext cx="622300" cy="619125"/>
          </a:xfrm>
          <a:custGeom>
            <a:avLst/>
            <a:gdLst/>
            <a:ahLst/>
            <a:cxnLst/>
            <a:rect l="l" t="t" r="r" b="b"/>
            <a:pathLst>
              <a:path w="622735" h="620354">
                <a:moveTo>
                  <a:pt x="0" y="0"/>
                </a:moveTo>
                <a:lnTo>
                  <a:pt x="622735" y="2381"/>
                </a:lnTo>
                <a:cubicBezTo>
                  <a:pt x="621941" y="208372"/>
                  <a:pt x="621148" y="414363"/>
                  <a:pt x="620354" y="620354"/>
                </a:cubicBezTo>
                <a:lnTo>
                  <a:pt x="618265" y="619120"/>
                </a:lnTo>
                <a:lnTo>
                  <a:pt x="449955" y="450837"/>
                </a:lnTo>
                <a:cubicBezTo>
                  <a:pt x="480355" y="418291"/>
                  <a:pt x="497324" y="374336"/>
                  <a:pt x="497324" y="326417"/>
                </a:cubicBezTo>
                <a:cubicBezTo>
                  <a:pt x="497324" y="216720"/>
                  <a:pt x="408397" y="127793"/>
                  <a:pt x="298700" y="127793"/>
                </a:cubicBezTo>
                <a:cubicBezTo>
                  <a:pt x="250770" y="127793"/>
                  <a:pt x="206805" y="144770"/>
                  <a:pt x="174254" y="175180"/>
                </a:cubicBezTo>
                <a:lnTo>
                  <a:pt x="7144" y="8097"/>
                </a:lnTo>
                <a:lnTo>
                  <a:pt x="6144" y="10314"/>
                </a:lnTo>
                <a:close/>
              </a:path>
            </a:pathLst>
          </a:cu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3105785" y="2139950"/>
            <a:ext cx="50920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spc="50" dirty="0">
                <a:solidFill>
                  <a:srgbClr val="B1DE64"/>
                </a:solidFill>
                <a:uFillTx/>
                <a:latin typeface="+mj-lt"/>
                <a:ea typeface="+mn-ea"/>
              </a:rPr>
              <a:t>1742</a:t>
            </a:r>
            <a:r>
              <a:rPr lang="zh-CN" altLang="zh-CN" sz="3600" spc="50" dirty="0">
                <a:solidFill>
                  <a:srgbClr val="B1DE64"/>
                </a:solidFill>
                <a:uFillTx/>
                <a:latin typeface="+mj-lt"/>
                <a:ea typeface="+mn-ea"/>
              </a:rPr>
              <a:t>心理健康实践调研</a:t>
            </a:r>
            <a:endParaRPr lang="zh-CN" altLang="zh-CN" sz="3600" spc="50" dirty="0">
              <a:solidFill>
                <a:srgbClr val="B1DE64"/>
              </a:solidFill>
              <a:uFillTx/>
              <a:latin typeface="+mj-lt"/>
              <a:ea typeface="+mn-ea"/>
            </a:endParaRPr>
          </a:p>
        </p:txBody>
      </p:sp>
      <p:grpSp>
        <p:nvGrpSpPr>
          <p:cNvPr id="13318" name="组合 97"/>
          <p:cNvGrpSpPr/>
          <p:nvPr/>
        </p:nvGrpSpPr>
        <p:grpSpPr bwMode="auto">
          <a:xfrm>
            <a:off x="4067175" y="1112838"/>
            <a:ext cx="581025" cy="585787"/>
            <a:chOff x="4067175" y="1112044"/>
            <a:chExt cx="581024" cy="585789"/>
          </a:xfrm>
        </p:grpSpPr>
        <p:sp>
          <p:nvSpPr>
            <p:cNvPr id="82" name="椭圆 81"/>
            <p:cNvSpPr/>
            <p:nvPr/>
          </p:nvSpPr>
          <p:spPr>
            <a:xfrm>
              <a:off x="4067175" y="1112044"/>
              <a:ext cx="581024" cy="585789"/>
            </a:xfrm>
            <a:prstGeom prst="ellipse">
              <a:avLst/>
            </a:prstGeom>
            <a:solidFill>
              <a:srgbClr val="0A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流程图: 联系 3"/>
            <p:cNvSpPr/>
            <p:nvPr/>
          </p:nvSpPr>
          <p:spPr>
            <a:xfrm>
              <a:off x="4229100" y="1273970"/>
              <a:ext cx="247650" cy="252413"/>
            </a:xfrm>
            <a:custGeom>
              <a:avLst/>
              <a:gdLst/>
              <a:ahLst/>
              <a:cxnLst/>
              <a:rect l="l" t="t" r="r" b="b"/>
              <a:pathLst>
                <a:path w="846723" h="866776">
                  <a:moveTo>
                    <a:pt x="433388" y="0"/>
                  </a:moveTo>
                  <a:cubicBezTo>
                    <a:pt x="552771" y="0"/>
                    <a:pt x="660878" y="48270"/>
                    <a:pt x="736476" y="128943"/>
                  </a:cubicBezTo>
                  <a:lnTo>
                    <a:pt x="842889" y="49490"/>
                  </a:lnTo>
                  <a:lnTo>
                    <a:pt x="846723" y="440025"/>
                  </a:lnTo>
                  <a:lnTo>
                    <a:pt x="473372" y="325390"/>
                  </a:lnTo>
                  <a:lnTo>
                    <a:pt x="581670" y="244529"/>
                  </a:lnTo>
                  <a:cubicBezTo>
                    <a:pt x="540054" y="210471"/>
                    <a:pt x="486672" y="190500"/>
                    <a:pt x="428625" y="190500"/>
                  </a:cubicBezTo>
                  <a:cubicBezTo>
                    <a:pt x="291852" y="190500"/>
                    <a:pt x="180975" y="301377"/>
                    <a:pt x="180975" y="438150"/>
                  </a:cubicBezTo>
                  <a:cubicBezTo>
                    <a:pt x="180975" y="574923"/>
                    <a:pt x="291852" y="685800"/>
                    <a:pt x="428625" y="685800"/>
                  </a:cubicBezTo>
                  <a:cubicBezTo>
                    <a:pt x="526359" y="685800"/>
                    <a:pt x="610870" y="629185"/>
                    <a:pt x="650301" y="546546"/>
                  </a:cubicBezTo>
                  <a:lnTo>
                    <a:pt x="804187" y="654647"/>
                  </a:lnTo>
                  <a:cubicBezTo>
                    <a:pt x="729936" y="782046"/>
                    <a:pt x="591557" y="866776"/>
                    <a:pt x="433388" y="866776"/>
                  </a:cubicBezTo>
                  <a:cubicBezTo>
                    <a:pt x="194034" y="866776"/>
                    <a:pt x="0" y="672742"/>
                    <a:pt x="0" y="433388"/>
                  </a:cubicBezTo>
                  <a:cubicBezTo>
                    <a:pt x="0" y="194034"/>
                    <a:pt x="194034" y="0"/>
                    <a:pt x="433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4" name="流程图: 联系 83"/>
          <p:cNvSpPr/>
          <p:nvPr/>
        </p:nvSpPr>
        <p:spPr>
          <a:xfrm>
            <a:off x="4924425" y="1354138"/>
            <a:ext cx="225425" cy="227012"/>
          </a:xfrm>
          <a:prstGeom prst="flowChartConnector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3320" name="组合 84"/>
          <p:cNvGrpSpPr/>
          <p:nvPr/>
        </p:nvGrpSpPr>
        <p:grpSpPr bwMode="auto">
          <a:xfrm>
            <a:off x="4772025" y="227013"/>
            <a:ext cx="941388" cy="941387"/>
            <a:chOff x="3394074" y="637932"/>
            <a:chExt cx="3155775" cy="3155775"/>
          </a:xfrm>
        </p:grpSpPr>
        <p:sp>
          <p:nvSpPr>
            <p:cNvPr id="86" name="流程图: 联系 85"/>
            <p:cNvSpPr/>
            <p:nvPr/>
          </p:nvSpPr>
          <p:spPr>
            <a:xfrm>
              <a:off x="3394074" y="637932"/>
              <a:ext cx="3155775" cy="3155775"/>
            </a:xfrm>
            <a:prstGeom prst="flowChartConnector">
              <a:avLst/>
            </a:prstGeom>
            <a:solidFill>
              <a:srgbClr val="196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4217194" y="1647826"/>
              <a:ext cx="1473993" cy="1147762"/>
              <a:chOff x="4217194" y="1647826"/>
              <a:chExt cx="1473993" cy="1147762"/>
            </a:xfrm>
            <a:solidFill>
              <a:srgbClr val="FFFFFF"/>
            </a:solidFill>
          </p:grpSpPr>
          <p:sp>
            <p:nvSpPr>
              <p:cNvPr id="88" name="流程图: 联系 87"/>
              <p:cNvSpPr/>
              <p:nvPr/>
            </p:nvSpPr>
            <p:spPr>
              <a:xfrm>
                <a:off x="4271961" y="1647827"/>
                <a:ext cx="404812" cy="404812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9" name="圆角矩形 12"/>
              <p:cNvSpPr/>
              <p:nvPr/>
            </p:nvSpPr>
            <p:spPr>
              <a:xfrm>
                <a:off x="4217194" y="2078831"/>
                <a:ext cx="802480" cy="716757"/>
              </a:xfrm>
              <a:custGeom>
                <a:avLst/>
                <a:gdLst/>
                <a:ahLst/>
                <a:cxnLst/>
                <a:rect l="l" t="t" r="r" b="b"/>
                <a:pathLst>
                  <a:path w="802480" h="716757">
                    <a:moveTo>
                      <a:pt x="84933" y="0"/>
                    </a:moveTo>
                    <a:lnTo>
                      <a:pt x="424653" y="0"/>
                    </a:lnTo>
                    <a:cubicBezTo>
                      <a:pt x="471560" y="0"/>
                      <a:pt x="509586" y="38026"/>
                      <a:pt x="509586" y="84933"/>
                    </a:cubicBezTo>
                    <a:lnTo>
                      <a:pt x="509586" y="93792"/>
                    </a:lnTo>
                    <a:lnTo>
                      <a:pt x="705329" y="461963"/>
                    </a:lnTo>
                    <a:lnTo>
                      <a:pt x="776286" y="461963"/>
                    </a:lnTo>
                    <a:cubicBezTo>
                      <a:pt x="790753" y="461963"/>
                      <a:pt x="802480" y="473690"/>
                      <a:pt x="802480" y="488157"/>
                    </a:cubicBezTo>
                    <a:lnTo>
                      <a:pt x="802480" y="621507"/>
                    </a:lnTo>
                    <a:cubicBezTo>
                      <a:pt x="802480" y="635974"/>
                      <a:pt x="790753" y="647701"/>
                      <a:pt x="776286" y="647701"/>
                    </a:cubicBezTo>
                    <a:lnTo>
                      <a:pt x="671511" y="647701"/>
                    </a:lnTo>
                    <a:lnTo>
                      <a:pt x="662905" y="644136"/>
                    </a:lnTo>
                    <a:lnTo>
                      <a:pt x="660340" y="645500"/>
                    </a:lnTo>
                    <a:lnTo>
                      <a:pt x="658686" y="642389"/>
                    </a:lnTo>
                    <a:cubicBezTo>
                      <a:pt x="650310" y="639220"/>
                      <a:pt x="645317" y="630947"/>
                      <a:pt x="645317" y="621507"/>
                    </a:cubicBezTo>
                    <a:lnTo>
                      <a:pt x="645317" y="617244"/>
                    </a:lnTo>
                    <a:lnTo>
                      <a:pt x="509586" y="361948"/>
                    </a:lnTo>
                    <a:lnTo>
                      <a:pt x="509586" y="476250"/>
                    </a:lnTo>
                    <a:lnTo>
                      <a:pt x="509586" y="631824"/>
                    </a:lnTo>
                    <a:lnTo>
                      <a:pt x="509586" y="716757"/>
                    </a:lnTo>
                    <a:lnTo>
                      <a:pt x="424653" y="716757"/>
                    </a:lnTo>
                    <a:lnTo>
                      <a:pt x="84933" y="716757"/>
                    </a:lnTo>
                    <a:lnTo>
                      <a:pt x="0" y="716757"/>
                    </a:lnTo>
                    <a:lnTo>
                      <a:pt x="0" y="631824"/>
                    </a:lnTo>
                    <a:lnTo>
                      <a:pt x="0" y="476250"/>
                    </a:lnTo>
                    <a:lnTo>
                      <a:pt x="0" y="84933"/>
                    </a:lnTo>
                    <a:cubicBezTo>
                      <a:pt x="0" y="38026"/>
                      <a:pt x="38026" y="0"/>
                      <a:pt x="849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0" name="流程图: 联系 89"/>
              <p:cNvSpPr/>
              <p:nvPr/>
            </p:nvSpPr>
            <p:spPr>
              <a:xfrm flipH="1">
                <a:off x="5233986" y="1647826"/>
                <a:ext cx="404812" cy="404812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1" name="圆角矩形 12"/>
              <p:cNvSpPr/>
              <p:nvPr/>
            </p:nvSpPr>
            <p:spPr>
              <a:xfrm flipH="1">
                <a:off x="4888707" y="2078830"/>
                <a:ext cx="802480" cy="716757"/>
              </a:xfrm>
              <a:custGeom>
                <a:avLst/>
                <a:gdLst/>
                <a:ahLst/>
                <a:cxnLst/>
                <a:rect l="l" t="t" r="r" b="b"/>
                <a:pathLst>
                  <a:path w="802480" h="716757">
                    <a:moveTo>
                      <a:pt x="84933" y="0"/>
                    </a:moveTo>
                    <a:lnTo>
                      <a:pt x="424653" y="0"/>
                    </a:lnTo>
                    <a:cubicBezTo>
                      <a:pt x="471560" y="0"/>
                      <a:pt x="509586" y="38026"/>
                      <a:pt x="509586" y="84933"/>
                    </a:cubicBezTo>
                    <a:lnTo>
                      <a:pt x="509586" y="93792"/>
                    </a:lnTo>
                    <a:lnTo>
                      <a:pt x="705329" y="461963"/>
                    </a:lnTo>
                    <a:lnTo>
                      <a:pt x="776286" y="461963"/>
                    </a:lnTo>
                    <a:cubicBezTo>
                      <a:pt x="790753" y="461963"/>
                      <a:pt x="802480" y="473690"/>
                      <a:pt x="802480" y="488157"/>
                    </a:cubicBezTo>
                    <a:lnTo>
                      <a:pt x="802480" y="621507"/>
                    </a:lnTo>
                    <a:cubicBezTo>
                      <a:pt x="802480" y="635974"/>
                      <a:pt x="790753" y="647701"/>
                      <a:pt x="776286" y="647701"/>
                    </a:cubicBezTo>
                    <a:lnTo>
                      <a:pt x="671511" y="647701"/>
                    </a:lnTo>
                    <a:lnTo>
                      <a:pt x="662905" y="644136"/>
                    </a:lnTo>
                    <a:lnTo>
                      <a:pt x="660340" y="645500"/>
                    </a:lnTo>
                    <a:lnTo>
                      <a:pt x="658686" y="642389"/>
                    </a:lnTo>
                    <a:cubicBezTo>
                      <a:pt x="650310" y="639220"/>
                      <a:pt x="645317" y="630947"/>
                      <a:pt x="645317" y="621507"/>
                    </a:cubicBezTo>
                    <a:lnTo>
                      <a:pt x="645317" y="617244"/>
                    </a:lnTo>
                    <a:lnTo>
                      <a:pt x="509586" y="361948"/>
                    </a:lnTo>
                    <a:lnTo>
                      <a:pt x="509586" y="476250"/>
                    </a:lnTo>
                    <a:lnTo>
                      <a:pt x="509586" y="631824"/>
                    </a:lnTo>
                    <a:lnTo>
                      <a:pt x="509586" y="716757"/>
                    </a:lnTo>
                    <a:lnTo>
                      <a:pt x="424653" y="716757"/>
                    </a:lnTo>
                    <a:lnTo>
                      <a:pt x="84933" y="716757"/>
                    </a:lnTo>
                    <a:lnTo>
                      <a:pt x="0" y="716757"/>
                    </a:lnTo>
                    <a:lnTo>
                      <a:pt x="0" y="631824"/>
                    </a:lnTo>
                    <a:lnTo>
                      <a:pt x="0" y="476250"/>
                    </a:lnTo>
                    <a:lnTo>
                      <a:pt x="0" y="84933"/>
                    </a:lnTo>
                    <a:cubicBezTo>
                      <a:pt x="0" y="38026"/>
                      <a:pt x="38026" y="0"/>
                      <a:pt x="849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3321" name="组合 91"/>
          <p:cNvGrpSpPr/>
          <p:nvPr/>
        </p:nvGrpSpPr>
        <p:grpSpPr bwMode="auto">
          <a:xfrm>
            <a:off x="5319713" y="1309688"/>
            <a:ext cx="466725" cy="830262"/>
            <a:chOff x="5320313" y="1309698"/>
            <a:chExt cx="466125" cy="830997"/>
          </a:xfrm>
        </p:grpSpPr>
        <p:sp>
          <p:nvSpPr>
            <p:cNvPr id="93" name="流程图: 联系 92"/>
            <p:cNvSpPr/>
            <p:nvPr/>
          </p:nvSpPr>
          <p:spPr>
            <a:xfrm>
              <a:off x="5358364" y="1411388"/>
              <a:ext cx="394779" cy="395637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3A6B2"/>
                </a:solidFill>
              </a:endParaRPr>
            </a:p>
          </p:txBody>
        </p:sp>
        <p:sp>
          <p:nvSpPr>
            <p:cNvPr id="13332" name="TextBox 93"/>
            <p:cNvSpPr txBox="1">
              <a:spLocks noChangeArrowheads="1"/>
            </p:cNvSpPr>
            <p:nvPr/>
          </p:nvSpPr>
          <p:spPr bwMode="auto">
            <a:xfrm>
              <a:off x="5320313" y="1309698"/>
              <a:ext cx="46612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33A6B2"/>
                  </a:solidFill>
                  <a:ea typeface="微软雅黑" panose="020B0503020204020204" pitchFamily="34" charset="-122"/>
                </a:rPr>
                <a:t>“</a:t>
              </a:r>
              <a:endParaRPr lang="zh-CN" altLang="en-US" sz="4800" b="1">
                <a:solidFill>
                  <a:srgbClr val="33A6B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22" name="组合 103"/>
          <p:cNvGrpSpPr/>
          <p:nvPr/>
        </p:nvGrpSpPr>
        <p:grpSpPr bwMode="auto">
          <a:xfrm>
            <a:off x="2942908" y="3186113"/>
            <a:ext cx="1285875" cy="1285875"/>
            <a:chOff x="2943701" y="3186114"/>
            <a:chExt cx="1285874" cy="1285874"/>
          </a:xfrm>
        </p:grpSpPr>
        <p:sp>
          <p:nvSpPr>
            <p:cNvPr id="101" name="矩形 100"/>
            <p:cNvSpPr/>
            <p:nvPr/>
          </p:nvSpPr>
          <p:spPr>
            <a:xfrm>
              <a:off x="3191351" y="3462339"/>
              <a:ext cx="754061" cy="663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流程图: 联系 5"/>
            <p:cNvSpPr/>
            <p:nvPr/>
          </p:nvSpPr>
          <p:spPr>
            <a:xfrm>
              <a:off x="2943701" y="3186114"/>
              <a:ext cx="1285874" cy="1285874"/>
            </a:xfrm>
            <a:custGeom>
              <a:avLst/>
              <a:gdLst/>
              <a:ahLst/>
              <a:cxnLst/>
              <a:rect l="l" t="t" r="r" b="b"/>
              <a:pathLst>
                <a:path w="1285874" h="1285874">
                  <a:moveTo>
                    <a:pt x="371475" y="647698"/>
                  </a:moveTo>
                  <a:lnTo>
                    <a:pt x="371475" y="869153"/>
                  </a:lnTo>
                  <a:lnTo>
                    <a:pt x="523875" y="869153"/>
                  </a:lnTo>
                  <a:lnTo>
                    <a:pt x="523875" y="647698"/>
                  </a:lnTo>
                  <a:close/>
                  <a:moveTo>
                    <a:pt x="762000" y="590548"/>
                  </a:moveTo>
                  <a:lnTo>
                    <a:pt x="762000" y="869153"/>
                  </a:lnTo>
                  <a:lnTo>
                    <a:pt x="914400" y="869153"/>
                  </a:lnTo>
                  <a:lnTo>
                    <a:pt x="914400" y="590548"/>
                  </a:lnTo>
                  <a:close/>
                  <a:moveTo>
                    <a:pt x="566737" y="514348"/>
                  </a:moveTo>
                  <a:lnTo>
                    <a:pt x="566737" y="869153"/>
                  </a:lnTo>
                  <a:lnTo>
                    <a:pt x="719137" y="869153"/>
                  </a:lnTo>
                  <a:lnTo>
                    <a:pt x="719137" y="514348"/>
                  </a:lnTo>
                  <a:close/>
                  <a:moveTo>
                    <a:pt x="442913" y="476247"/>
                  </a:moveTo>
                  <a:lnTo>
                    <a:pt x="424925" y="534459"/>
                  </a:lnTo>
                  <a:lnTo>
                    <a:pt x="366713" y="534458"/>
                  </a:lnTo>
                  <a:lnTo>
                    <a:pt x="413808" y="570435"/>
                  </a:lnTo>
                  <a:lnTo>
                    <a:pt x="395819" y="628647"/>
                  </a:lnTo>
                  <a:lnTo>
                    <a:pt x="442913" y="592669"/>
                  </a:lnTo>
                  <a:lnTo>
                    <a:pt x="490007" y="628647"/>
                  </a:lnTo>
                  <a:lnTo>
                    <a:pt x="472018" y="570435"/>
                  </a:lnTo>
                  <a:lnTo>
                    <a:pt x="519113" y="534458"/>
                  </a:lnTo>
                  <a:lnTo>
                    <a:pt x="460901" y="534459"/>
                  </a:lnTo>
                  <a:close/>
                  <a:moveTo>
                    <a:pt x="838200" y="419095"/>
                  </a:moveTo>
                  <a:lnTo>
                    <a:pt x="820212" y="477307"/>
                  </a:lnTo>
                  <a:lnTo>
                    <a:pt x="762000" y="477306"/>
                  </a:lnTo>
                  <a:lnTo>
                    <a:pt x="809095" y="513283"/>
                  </a:lnTo>
                  <a:lnTo>
                    <a:pt x="791106" y="571495"/>
                  </a:lnTo>
                  <a:lnTo>
                    <a:pt x="838200" y="535517"/>
                  </a:lnTo>
                  <a:lnTo>
                    <a:pt x="885294" y="571495"/>
                  </a:lnTo>
                  <a:lnTo>
                    <a:pt x="867305" y="513283"/>
                  </a:lnTo>
                  <a:lnTo>
                    <a:pt x="914400" y="477306"/>
                  </a:lnTo>
                  <a:lnTo>
                    <a:pt x="856188" y="477307"/>
                  </a:lnTo>
                  <a:close/>
                  <a:moveTo>
                    <a:pt x="642937" y="338133"/>
                  </a:moveTo>
                  <a:lnTo>
                    <a:pt x="624949" y="396345"/>
                  </a:lnTo>
                  <a:lnTo>
                    <a:pt x="566737" y="396344"/>
                  </a:lnTo>
                  <a:lnTo>
                    <a:pt x="613832" y="432321"/>
                  </a:lnTo>
                  <a:lnTo>
                    <a:pt x="595843" y="490533"/>
                  </a:lnTo>
                  <a:lnTo>
                    <a:pt x="642937" y="454555"/>
                  </a:lnTo>
                  <a:lnTo>
                    <a:pt x="690031" y="490533"/>
                  </a:lnTo>
                  <a:lnTo>
                    <a:pt x="672042" y="432321"/>
                  </a:lnTo>
                  <a:lnTo>
                    <a:pt x="719137" y="396344"/>
                  </a:lnTo>
                  <a:lnTo>
                    <a:pt x="660925" y="396345"/>
                  </a:lnTo>
                  <a:close/>
                  <a:moveTo>
                    <a:pt x="642937" y="0"/>
                  </a:moveTo>
                  <a:cubicBezTo>
                    <a:pt x="998021" y="0"/>
                    <a:pt x="1285874" y="287853"/>
                    <a:pt x="1285874" y="642937"/>
                  </a:cubicBezTo>
                  <a:cubicBezTo>
                    <a:pt x="1285874" y="998021"/>
                    <a:pt x="998021" y="1285874"/>
                    <a:pt x="642937" y="1285874"/>
                  </a:cubicBezTo>
                  <a:cubicBezTo>
                    <a:pt x="287853" y="1285874"/>
                    <a:pt x="0" y="998021"/>
                    <a:pt x="0" y="642937"/>
                  </a:cubicBezTo>
                  <a:cubicBezTo>
                    <a:pt x="0" y="287853"/>
                    <a:pt x="287853" y="0"/>
                    <a:pt x="642937" y="0"/>
                  </a:cubicBezTo>
                  <a:close/>
                </a:path>
              </a:pathLst>
            </a:custGeom>
            <a:solidFill>
              <a:srgbClr val="B1D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3323" name="组合 102"/>
          <p:cNvGrpSpPr/>
          <p:nvPr/>
        </p:nvGrpSpPr>
        <p:grpSpPr bwMode="auto">
          <a:xfrm>
            <a:off x="1839913" y="3186430"/>
            <a:ext cx="754062" cy="752475"/>
            <a:chOff x="1840264" y="3185816"/>
            <a:chExt cx="753812" cy="753812"/>
          </a:xfrm>
        </p:grpSpPr>
        <p:sp>
          <p:nvSpPr>
            <p:cNvPr id="99" name="矩形 98"/>
            <p:cNvSpPr/>
            <p:nvPr/>
          </p:nvSpPr>
          <p:spPr>
            <a:xfrm>
              <a:off x="2014831" y="3367113"/>
              <a:ext cx="404678" cy="364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流程图: 联系 2"/>
            <p:cNvSpPr/>
            <p:nvPr/>
          </p:nvSpPr>
          <p:spPr>
            <a:xfrm>
              <a:off x="1840264" y="3185816"/>
              <a:ext cx="753812" cy="753812"/>
            </a:xfrm>
            <a:custGeom>
              <a:avLst/>
              <a:gdLst/>
              <a:ahLst/>
              <a:cxnLst/>
              <a:rect l="l" t="t" r="r" b="b"/>
              <a:pathLst>
                <a:path w="2542032" h="2542032">
                  <a:moveTo>
                    <a:pt x="958595" y="1611439"/>
                  </a:moveTo>
                  <a:lnTo>
                    <a:pt x="958595" y="1675732"/>
                  </a:lnTo>
                  <a:lnTo>
                    <a:pt x="1584864" y="1675732"/>
                  </a:lnTo>
                  <a:lnTo>
                    <a:pt x="1584864" y="1611439"/>
                  </a:lnTo>
                  <a:close/>
                  <a:moveTo>
                    <a:pt x="1271015" y="863726"/>
                  </a:moveTo>
                  <a:cubicBezTo>
                    <a:pt x="1227616" y="863726"/>
                    <a:pt x="1192434" y="898908"/>
                    <a:pt x="1192434" y="942307"/>
                  </a:cubicBezTo>
                  <a:cubicBezTo>
                    <a:pt x="1192434" y="974334"/>
                    <a:pt x="1211595" y="1001887"/>
                    <a:pt x="1239189" y="1013877"/>
                  </a:cubicBezTo>
                  <a:lnTo>
                    <a:pt x="1152462" y="1281174"/>
                  </a:lnTo>
                  <a:lnTo>
                    <a:pt x="1023436" y="1281985"/>
                  </a:lnTo>
                  <a:lnTo>
                    <a:pt x="873358" y="1111767"/>
                  </a:lnTo>
                  <a:cubicBezTo>
                    <a:pt x="901141" y="1099796"/>
                    <a:pt x="920495" y="1072128"/>
                    <a:pt x="920495" y="1039939"/>
                  </a:cubicBezTo>
                  <a:cubicBezTo>
                    <a:pt x="920495" y="996540"/>
                    <a:pt x="885313" y="961358"/>
                    <a:pt x="841914" y="961358"/>
                  </a:cubicBezTo>
                  <a:cubicBezTo>
                    <a:pt x="798515" y="961358"/>
                    <a:pt x="763333" y="996540"/>
                    <a:pt x="763333" y="1039939"/>
                  </a:cubicBezTo>
                  <a:cubicBezTo>
                    <a:pt x="763333" y="1083338"/>
                    <a:pt x="798515" y="1118520"/>
                    <a:pt x="841914" y="1118520"/>
                  </a:cubicBezTo>
                  <a:cubicBezTo>
                    <a:pt x="843849" y="1118520"/>
                    <a:pt x="845767" y="1118450"/>
                    <a:pt x="847599" y="1117372"/>
                  </a:cubicBezTo>
                  <a:lnTo>
                    <a:pt x="904328" y="1356134"/>
                  </a:lnTo>
                  <a:lnTo>
                    <a:pt x="944307" y="1554289"/>
                  </a:lnTo>
                  <a:lnTo>
                    <a:pt x="1585341" y="1551908"/>
                  </a:lnTo>
                  <a:lnTo>
                    <a:pt x="1647252" y="1278064"/>
                  </a:lnTo>
                  <a:lnTo>
                    <a:pt x="1646212" y="1278071"/>
                  </a:lnTo>
                  <a:lnTo>
                    <a:pt x="1684504" y="1116907"/>
                  </a:lnTo>
                  <a:lnTo>
                    <a:pt x="1692496" y="1118520"/>
                  </a:lnTo>
                  <a:cubicBezTo>
                    <a:pt x="1735895" y="1118520"/>
                    <a:pt x="1771077" y="1083338"/>
                    <a:pt x="1771077" y="1039939"/>
                  </a:cubicBezTo>
                  <a:cubicBezTo>
                    <a:pt x="1771077" y="996540"/>
                    <a:pt x="1735895" y="961358"/>
                    <a:pt x="1692496" y="961358"/>
                  </a:cubicBezTo>
                  <a:cubicBezTo>
                    <a:pt x="1649097" y="961358"/>
                    <a:pt x="1613915" y="996540"/>
                    <a:pt x="1613915" y="1039939"/>
                  </a:cubicBezTo>
                  <a:cubicBezTo>
                    <a:pt x="1613915" y="1072405"/>
                    <a:pt x="1633603" y="1100272"/>
                    <a:pt x="1661710" y="1112210"/>
                  </a:cubicBezTo>
                  <a:lnTo>
                    <a:pt x="1514746" y="1278897"/>
                  </a:lnTo>
                  <a:lnTo>
                    <a:pt x="1391870" y="1279669"/>
                  </a:lnTo>
                  <a:lnTo>
                    <a:pt x="1304064" y="1013053"/>
                  </a:lnTo>
                  <a:cubicBezTo>
                    <a:pt x="1331052" y="1000992"/>
                    <a:pt x="1349596" y="973815"/>
                    <a:pt x="1349596" y="942307"/>
                  </a:cubicBezTo>
                  <a:cubicBezTo>
                    <a:pt x="1349596" y="898908"/>
                    <a:pt x="1314414" y="863726"/>
                    <a:pt x="1271015" y="863726"/>
                  </a:cubicBezTo>
                  <a:close/>
                  <a:moveTo>
                    <a:pt x="1271016" y="0"/>
                  </a:moveTo>
                  <a:cubicBezTo>
                    <a:pt x="1972979" y="0"/>
                    <a:pt x="2542032" y="569053"/>
                    <a:pt x="2542032" y="1271016"/>
                  </a:cubicBezTo>
                  <a:cubicBezTo>
                    <a:pt x="2542032" y="1972979"/>
                    <a:pt x="1972979" y="2542032"/>
                    <a:pt x="1271016" y="2542032"/>
                  </a:cubicBezTo>
                  <a:cubicBezTo>
                    <a:pt x="569053" y="2542032"/>
                    <a:pt x="0" y="1972979"/>
                    <a:pt x="0" y="1271016"/>
                  </a:cubicBezTo>
                  <a:cubicBezTo>
                    <a:pt x="0" y="569053"/>
                    <a:pt x="569053" y="0"/>
                    <a:pt x="1271016" y="0"/>
                  </a:cubicBezTo>
                  <a:close/>
                </a:path>
              </a:pathLst>
            </a:custGeom>
            <a:solidFill>
              <a:srgbClr val="33A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3324" name="组合 104"/>
          <p:cNvGrpSpPr/>
          <p:nvPr/>
        </p:nvGrpSpPr>
        <p:grpSpPr bwMode="auto">
          <a:xfrm>
            <a:off x="6026150" y="214313"/>
            <a:ext cx="1743075" cy="1743075"/>
            <a:chOff x="6026239" y="214539"/>
            <a:chExt cx="1742986" cy="1742986"/>
          </a:xfrm>
        </p:grpSpPr>
        <p:sp>
          <p:nvSpPr>
            <p:cNvPr id="102" name="矩形 101"/>
            <p:cNvSpPr/>
            <p:nvPr/>
          </p:nvSpPr>
          <p:spPr>
            <a:xfrm>
              <a:off x="6435793" y="579645"/>
              <a:ext cx="852444" cy="988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流程图: 联系 10"/>
            <p:cNvSpPr/>
            <p:nvPr/>
          </p:nvSpPr>
          <p:spPr>
            <a:xfrm>
              <a:off x="6026239" y="214539"/>
              <a:ext cx="1742986" cy="1742986"/>
            </a:xfrm>
            <a:custGeom>
              <a:avLst/>
              <a:gdLst/>
              <a:ahLst/>
              <a:cxnLst/>
              <a:rect l="l" t="t" r="r" b="b"/>
              <a:pathLst>
                <a:path w="5962650" h="5962650">
                  <a:moveTo>
                    <a:pt x="2425174" y="2542964"/>
                  </a:moveTo>
                  <a:cubicBezTo>
                    <a:pt x="2377867" y="2542964"/>
                    <a:pt x="2339517" y="2581314"/>
                    <a:pt x="2339518" y="2628621"/>
                  </a:cubicBezTo>
                  <a:cubicBezTo>
                    <a:pt x="2339518" y="2675928"/>
                    <a:pt x="2377868" y="2714278"/>
                    <a:pt x="2425175" y="2714277"/>
                  </a:cubicBezTo>
                  <a:cubicBezTo>
                    <a:pt x="2472483" y="2714278"/>
                    <a:pt x="2510833" y="2675928"/>
                    <a:pt x="2510832" y="2628621"/>
                  </a:cubicBezTo>
                  <a:cubicBezTo>
                    <a:pt x="2510831" y="2581313"/>
                    <a:pt x="2472482" y="2542964"/>
                    <a:pt x="2425174" y="2542964"/>
                  </a:cubicBezTo>
                  <a:close/>
                  <a:moveTo>
                    <a:pt x="2404726" y="2380617"/>
                  </a:moveTo>
                  <a:lnTo>
                    <a:pt x="2459011" y="2381675"/>
                  </a:lnTo>
                  <a:lnTo>
                    <a:pt x="2475179" y="2457011"/>
                  </a:lnTo>
                  <a:cubicBezTo>
                    <a:pt x="2505072" y="2465548"/>
                    <a:pt x="2532151" y="2481892"/>
                    <a:pt x="2553633" y="2504364"/>
                  </a:cubicBezTo>
                  <a:lnTo>
                    <a:pt x="2627825" y="2483569"/>
                  </a:lnTo>
                  <a:lnTo>
                    <a:pt x="2654052" y="2531107"/>
                  </a:lnTo>
                  <a:lnTo>
                    <a:pt x="2596893" y="2582778"/>
                  </a:lnTo>
                  <a:cubicBezTo>
                    <a:pt x="2604445" y="2612932"/>
                    <a:pt x="2603829" y="2644556"/>
                    <a:pt x="2595108" y="2674394"/>
                  </a:cubicBezTo>
                  <a:lnTo>
                    <a:pt x="2650211" y="2728250"/>
                  </a:lnTo>
                  <a:lnTo>
                    <a:pt x="2622155" y="2774731"/>
                  </a:lnTo>
                  <a:lnTo>
                    <a:pt x="2548827" y="2751063"/>
                  </a:lnTo>
                  <a:cubicBezTo>
                    <a:pt x="2526488" y="2772682"/>
                    <a:pt x="2498793" y="2787959"/>
                    <a:pt x="2468590" y="2795326"/>
                  </a:cubicBezTo>
                  <a:lnTo>
                    <a:pt x="2449502" y="2869976"/>
                  </a:lnTo>
                  <a:lnTo>
                    <a:pt x="2395217" y="2868918"/>
                  </a:lnTo>
                  <a:lnTo>
                    <a:pt x="2379050" y="2793582"/>
                  </a:lnTo>
                  <a:cubicBezTo>
                    <a:pt x="2349157" y="2785046"/>
                    <a:pt x="2322078" y="2768700"/>
                    <a:pt x="2300596" y="2746229"/>
                  </a:cubicBezTo>
                  <a:lnTo>
                    <a:pt x="2226404" y="2767024"/>
                  </a:lnTo>
                  <a:lnTo>
                    <a:pt x="2200177" y="2719486"/>
                  </a:lnTo>
                  <a:lnTo>
                    <a:pt x="2257336" y="2667815"/>
                  </a:lnTo>
                  <a:cubicBezTo>
                    <a:pt x="2249782" y="2637660"/>
                    <a:pt x="2250399" y="2606038"/>
                    <a:pt x="2259119" y="2576200"/>
                  </a:cubicBezTo>
                  <a:lnTo>
                    <a:pt x="2204017" y="2522342"/>
                  </a:lnTo>
                  <a:lnTo>
                    <a:pt x="2232074" y="2475862"/>
                  </a:lnTo>
                  <a:lnTo>
                    <a:pt x="2305400" y="2499530"/>
                  </a:lnTo>
                  <a:cubicBezTo>
                    <a:pt x="2327739" y="2477912"/>
                    <a:pt x="2355436" y="2462633"/>
                    <a:pt x="2385637" y="2455267"/>
                  </a:cubicBezTo>
                  <a:close/>
                  <a:moveTo>
                    <a:pt x="3115311" y="2206623"/>
                  </a:moveTo>
                  <a:cubicBezTo>
                    <a:pt x="3018867" y="2206624"/>
                    <a:pt x="2940685" y="2284805"/>
                    <a:pt x="2940686" y="2381248"/>
                  </a:cubicBezTo>
                  <a:cubicBezTo>
                    <a:pt x="2940685" y="2477691"/>
                    <a:pt x="3018867" y="2555873"/>
                    <a:pt x="3115310" y="2555873"/>
                  </a:cubicBezTo>
                  <a:cubicBezTo>
                    <a:pt x="3211754" y="2555874"/>
                    <a:pt x="3289936" y="2477691"/>
                    <a:pt x="3289935" y="2381248"/>
                  </a:cubicBezTo>
                  <a:cubicBezTo>
                    <a:pt x="3289936" y="2284805"/>
                    <a:pt x="3211754" y="2206624"/>
                    <a:pt x="3115311" y="2206623"/>
                  </a:cubicBezTo>
                  <a:close/>
                  <a:moveTo>
                    <a:pt x="3073623" y="1875656"/>
                  </a:moveTo>
                  <a:lnTo>
                    <a:pt x="3184291" y="1877811"/>
                  </a:lnTo>
                  <a:lnTo>
                    <a:pt x="3217252" y="2031395"/>
                  </a:lnTo>
                  <a:cubicBezTo>
                    <a:pt x="3278192" y="2048798"/>
                    <a:pt x="3333397" y="2082120"/>
                    <a:pt x="3377190" y="2127932"/>
                  </a:cubicBezTo>
                  <a:lnTo>
                    <a:pt x="3528442" y="2085539"/>
                  </a:lnTo>
                  <a:lnTo>
                    <a:pt x="3581909" y="2182452"/>
                  </a:lnTo>
                  <a:lnTo>
                    <a:pt x="3465383" y="2287791"/>
                  </a:lnTo>
                  <a:cubicBezTo>
                    <a:pt x="3480780" y="2349265"/>
                    <a:pt x="3479524" y="2413733"/>
                    <a:pt x="3461746" y="2474564"/>
                  </a:cubicBezTo>
                  <a:lnTo>
                    <a:pt x="3574081" y="2584359"/>
                  </a:lnTo>
                  <a:lnTo>
                    <a:pt x="3516883" y="2679117"/>
                  </a:lnTo>
                  <a:lnTo>
                    <a:pt x="3367395" y="2630866"/>
                  </a:lnTo>
                  <a:cubicBezTo>
                    <a:pt x="3321853" y="2674939"/>
                    <a:pt x="3265392" y="2706086"/>
                    <a:pt x="3203820" y="2721104"/>
                  </a:cubicBezTo>
                  <a:lnTo>
                    <a:pt x="3164906" y="2873288"/>
                  </a:lnTo>
                  <a:lnTo>
                    <a:pt x="3054236" y="2871132"/>
                  </a:lnTo>
                  <a:lnTo>
                    <a:pt x="3021276" y="2717549"/>
                  </a:lnTo>
                  <a:cubicBezTo>
                    <a:pt x="2960335" y="2700145"/>
                    <a:pt x="2905131" y="2666823"/>
                    <a:pt x="2861339" y="2621011"/>
                  </a:cubicBezTo>
                  <a:lnTo>
                    <a:pt x="2710087" y="2663405"/>
                  </a:lnTo>
                  <a:lnTo>
                    <a:pt x="2656620" y="2566491"/>
                  </a:lnTo>
                  <a:lnTo>
                    <a:pt x="2773145" y="2461153"/>
                  </a:lnTo>
                  <a:cubicBezTo>
                    <a:pt x="2757748" y="2399678"/>
                    <a:pt x="2759004" y="2335211"/>
                    <a:pt x="2776782" y="2274381"/>
                  </a:cubicBezTo>
                  <a:lnTo>
                    <a:pt x="2664447" y="2164585"/>
                  </a:lnTo>
                  <a:lnTo>
                    <a:pt x="2721646" y="2069827"/>
                  </a:lnTo>
                  <a:lnTo>
                    <a:pt x="2871133" y="2118077"/>
                  </a:lnTo>
                  <a:cubicBezTo>
                    <a:pt x="2916675" y="2074005"/>
                    <a:pt x="2973136" y="2042858"/>
                    <a:pt x="3034708" y="2027840"/>
                  </a:cubicBezTo>
                  <a:close/>
                  <a:moveTo>
                    <a:pt x="2888272" y="1627335"/>
                  </a:moveTo>
                  <a:cubicBezTo>
                    <a:pt x="2882765" y="1627646"/>
                    <a:pt x="2877363" y="1628026"/>
                    <a:pt x="2872173" y="1629612"/>
                  </a:cubicBezTo>
                  <a:cubicBezTo>
                    <a:pt x="2296419" y="1637776"/>
                    <a:pt x="1832609" y="2077827"/>
                    <a:pt x="1832609" y="2619374"/>
                  </a:cubicBezTo>
                  <a:cubicBezTo>
                    <a:pt x="1832609" y="2782559"/>
                    <a:pt x="1874723" y="2936528"/>
                    <a:pt x="1950083" y="3071844"/>
                  </a:cubicBezTo>
                  <a:lnTo>
                    <a:pt x="1950083" y="3098992"/>
                  </a:lnTo>
                  <a:cubicBezTo>
                    <a:pt x="1969454" y="3118941"/>
                    <a:pt x="1988510" y="3139751"/>
                    <a:pt x="2006072" y="3162274"/>
                  </a:cubicBezTo>
                  <a:cubicBezTo>
                    <a:pt x="2030326" y="3197836"/>
                    <a:pt x="2057373" y="3231512"/>
                    <a:pt x="2087086" y="3262938"/>
                  </a:cubicBezTo>
                  <a:cubicBezTo>
                    <a:pt x="2275764" y="3513518"/>
                    <a:pt x="2412774" y="3827374"/>
                    <a:pt x="2437450" y="4046538"/>
                  </a:cubicBezTo>
                  <a:lnTo>
                    <a:pt x="2432683" y="4140942"/>
                  </a:lnTo>
                  <a:lnTo>
                    <a:pt x="2432683" y="4327524"/>
                  </a:lnTo>
                  <a:lnTo>
                    <a:pt x="3594733" y="4327524"/>
                  </a:lnTo>
                  <a:lnTo>
                    <a:pt x="3594733" y="3950160"/>
                  </a:lnTo>
                  <a:cubicBezTo>
                    <a:pt x="3595816" y="3949727"/>
                    <a:pt x="3596899" y="3949291"/>
                    <a:pt x="3597910" y="3948675"/>
                  </a:cubicBezTo>
                  <a:lnTo>
                    <a:pt x="3597910" y="3920067"/>
                  </a:lnTo>
                  <a:cubicBezTo>
                    <a:pt x="3597910" y="3896102"/>
                    <a:pt x="3617338" y="3876674"/>
                    <a:pt x="3641303" y="3876674"/>
                  </a:cubicBezTo>
                  <a:lnTo>
                    <a:pt x="3960917" y="3876674"/>
                  </a:lnTo>
                  <a:lnTo>
                    <a:pt x="3965695" y="3878653"/>
                  </a:lnTo>
                  <a:cubicBezTo>
                    <a:pt x="4003649" y="3848139"/>
                    <a:pt x="4040184" y="3818647"/>
                    <a:pt x="4039235" y="3816349"/>
                  </a:cubicBezTo>
                  <a:lnTo>
                    <a:pt x="4019075" y="3720812"/>
                  </a:lnTo>
                  <a:cubicBezTo>
                    <a:pt x="4008898" y="3696874"/>
                    <a:pt x="4020054" y="3669220"/>
                    <a:pt x="4043992" y="3659043"/>
                  </a:cubicBezTo>
                  <a:lnTo>
                    <a:pt x="4089774" y="3603991"/>
                  </a:lnTo>
                  <a:cubicBezTo>
                    <a:pt x="4089687" y="3577183"/>
                    <a:pt x="4078168" y="3553203"/>
                    <a:pt x="4059465" y="3537588"/>
                  </a:cubicBezTo>
                  <a:lnTo>
                    <a:pt x="4063114" y="3531868"/>
                  </a:lnTo>
                  <a:cubicBezTo>
                    <a:pt x="4053832" y="3516303"/>
                    <a:pt x="4043764" y="3501361"/>
                    <a:pt x="4034667" y="3486419"/>
                  </a:cubicBezTo>
                  <a:lnTo>
                    <a:pt x="4099193" y="3446588"/>
                  </a:lnTo>
                  <a:lnTo>
                    <a:pt x="4101967" y="3440030"/>
                  </a:lnTo>
                  <a:lnTo>
                    <a:pt x="4048512" y="3241239"/>
                  </a:lnTo>
                  <a:lnTo>
                    <a:pt x="4146148" y="3198615"/>
                  </a:lnTo>
                  <a:lnTo>
                    <a:pt x="4150359" y="3146424"/>
                  </a:lnTo>
                  <a:cubicBezTo>
                    <a:pt x="4150359" y="3129821"/>
                    <a:pt x="4150170" y="3113282"/>
                    <a:pt x="4148737" y="3096835"/>
                  </a:cubicBezTo>
                  <a:lnTo>
                    <a:pt x="4002502" y="2725878"/>
                  </a:lnTo>
                  <a:lnTo>
                    <a:pt x="4057698" y="2603163"/>
                  </a:lnTo>
                  <a:lnTo>
                    <a:pt x="3896135" y="2193326"/>
                  </a:lnTo>
                  <a:lnTo>
                    <a:pt x="3957482" y="2128582"/>
                  </a:lnTo>
                  <a:lnTo>
                    <a:pt x="3864275" y="2030076"/>
                  </a:lnTo>
                  <a:lnTo>
                    <a:pt x="3865716" y="2028354"/>
                  </a:lnTo>
                  <a:lnTo>
                    <a:pt x="3739392" y="1882698"/>
                  </a:lnTo>
                  <a:lnTo>
                    <a:pt x="3760040" y="1842459"/>
                  </a:lnTo>
                  <a:cubicBezTo>
                    <a:pt x="3692769" y="1800916"/>
                    <a:pt x="3605553" y="1764040"/>
                    <a:pt x="3521396" y="1734805"/>
                  </a:cubicBezTo>
                  <a:cubicBezTo>
                    <a:pt x="3398436" y="1665427"/>
                    <a:pt x="3203669" y="1627750"/>
                    <a:pt x="3002312" y="1628954"/>
                  </a:cubicBezTo>
                  <a:close/>
                  <a:moveTo>
                    <a:pt x="2981325" y="0"/>
                  </a:moveTo>
                  <a:cubicBezTo>
                    <a:pt x="4627865" y="0"/>
                    <a:pt x="5962650" y="1334785"/>
                    <a:pt x="5962650" y="2981325"/>
                  </a:cubicBezTo>
                  <a:cubicBezTo>
                    <a:pt x="5962650" y="4627865"/>
                    <a:pt x="4627865" y="5962650"/>
                    <a:pt x="2981325" y="5962650"/>
                  </a:cubicBezTo>
                  <a:cubicBezTo>
                    <a:pt x="1334785" y="5962650"/>
                    <a:pt x="0" y="4627865"/>
                    <a:pt x="0" y="2981325"/>
                  </a:cubicBezTo>
                  <a:cubicBezTo>
                    <a:pt x="0" y="1334785"/>
                    <a:pt x="1334785" y="0"/>
                    <a:pt x="2981325" y="0"/>
                  </a:cubicBezTo>
                  <a:close/>
                </a:path>
              </a:pathLst>
            </a:custGeom>
            <a:solidFill>
              <a:srgbClr val="7BB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 descr="QQ图片201801082036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" y="227330"/>
            <a:ext cx="819785" cy="819785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52160" y="3938905"/>
            <a:ext cx="309181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ts val="2500"/>
              </a:lnSpc>
            </a:pPr>
            <a:r>
              <a:rPr lang="zh-CN" altLang="en-US" b="1">
                <a:solidFill>
                  <a:srgbClr val="7BBC28"/>
                </a:solidFill>
              </a:rPr>
              <a:t>授课教师：孙迎霞</a:t>
            </a:r>
            <a:endParaRPr lang="zh-CN" altLang="en-US" b="1">
              <a:solidFill>
                <a:srgbClr val="7BBC28"/>
              </a:solidFill>
            </a:endParaRPr>
          </a:p>
          <a:p>
            <a:pPr eaLnBrk="1" latinLnBrk="0" hangingPunct="1">
              <a:lnSpc>
                <a:spcPts val="2500"/>
              </a:lnSpc>
            </a:pPr>
            <a:r>
              <a:rPr lang="zh-CN" altLang="en-US" b="1" spc="600">
                <a:solidFill>
                  <a:srgbClr val="7BBC28"/>
                </a:solidFill>
                <a:uFillTx/>
              </a:rPr>
              <a:t>制作人</a:t>
            </a:r>
            <a:r>
              <a:rPr lang="zh-CN" altLang="en-US" b="1">
                <a:solidFill>
                  <a:srgbClr val="7BBC28"/>
                </a:solidFill>
              </a:rPr>
              <a:t>：吴镇克  刘佳伟</a:t>
            </a:r>
            <a:endParaRPr lang="zh-CN" altLang="en-US" b="1">
              <a:solidFill>
                <a:srgbClr val="7BBC28"/>
              </a:solidFill>
            </a:endParaRPr>
          </a:p>
          <a:p>
            <a:pPr eaLnBrk="1" latinLnBrk="0" hangingPunct="1">
              <a:lnSpc>
                <a:spcPts val="2500"/>
              </a:lnSpc>
            </a:pPr>
            <a:r>
              <a:rPr lang="zh-CN" altLang="en-US" b="1">
                <a:solidFill>
                  <a:srgbClr val="7BBC28"/>
                </a:solidFill>
              </a:rPr>
              <a:t>制作时间：</a:t>
            </a:r>
            <a:r>
              <a:rPr lang="en-US" altLang="zh-CN">
                <a:solidFill>
                  <a:srgbClr val="7BBC28"/>
                </a:solidFill>
                <a:latin typeface="Times New Roman" panose="02020603050405020304" charset="0"/>
              </a:rPr>
              <a:t>2017</a:t>
            </a:r>
            <a:r>
              <a:rPr lang="zh-CN" altLang="en-US" b="1">
                <a:solidFill>
                  <a:srgbClr val="7BBC28"/>
                </a:solidFill>
                <a:latin typeface="Times New Roman" panose="02020603050405020304" charset="0"/>
              </a:rPr>
              <a:t>年</a:t>
            </a:r>
            <a:r>
              <a:rPr lang="en-US" altLang="zh-CN">
                <a:solidFill>
                  <a:srgbClr val="7BBC28"/>
                </a:solidFill>
                <a:latin typeface="Times New Roman" panose="02020603050405020304" charset="0"/>
              </a:rPr>
              <a:t>12</a:t>
            </a:r>
            <a:r>
              <a:rPr lang="zh-CN" altLang="en-US" b="1">
                <a:solidFill>
                  <a:srgbClr val="7BBC28"/>
                </a:solidFill>
                <a:latin typeface="Times New Roman" panose="02020603050405020304" charset="0"/>
              </a:rPr>
              <a:t>月</a:t>
            </a:r>
            <a:r>
              <a:rPr lang="en-US" altLang="zh-CN">
                <a:solidFill>
                  <a:srgbClr val="7BBC28"/>
                </a:solidFill>
                <a:latin typeface="Times New Roman" panose="02020603050405020304" charset="0"/>
              </a:rPr>
              <a:t>14</a:t>
            </a:r>
            <a:r>
              <a:rPr lang="zh-CN" altLang="en-US" b="1">
                <a:solidFill>
                  <a:srgbClr val="7BBC28"/>
                </a:solidFill>
                <a:latin typeface="Times New Roman" panose="02020603050405020304" charset="0"/>
              </a:rPr>
              <a:t>日</a:t>
            </a:r>
            <a:endParaRPr lang="zh-CN" altLang="en-US" b="1">
              <a:solidFill>
                <a:srgbClr val="7BBC28"/>
              </a:solidFill>
              <a:latin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3910" y="391795"/>
            <a:ext cx="3769995" cy="4914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600" b="1" spc="12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</a:rPr>
              <a:t>洛阳铁路信息工程学校</a:t>
            </a:r>
            <a:endParaRPr lang="zh-CN" altLang="en-US" sz="2600" b="1" spc="12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Snigellin - Sakura Tear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7860" y="13652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9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0" grpId="0"/>
      <p:bldP spid="80" grpId="1"/>
      <p:bldP spid="80" grpId="2"/>
      <p:bldP spid="80" grpId="3"/>
      <p:bldP spid="80" grpId="4"/>
      <p:bldP spid="80" grpId="5"/>
      <p:bldP spid="80" grpId="6"/>
      <p:bldP spid="80" grpId="7"/>
      <p:bldP spid="80" grpId="8"/>
      <p:bldP spid="80" grpId="9"/>
      <p:bldP spid="3" grpId="0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AutoShape 4"/>
          <p:cNvCxnSpPr/>
          <p:nvPr/>
        </p:nvCxnSpPr>
        <p:spPr>
          <a:xfrm flipV="1">
            <a:off x="-82867" y="4870450"/>
            <a:ext cx="2786062" cy="0"/>
          </a:xfrm>
          <a:prstGeom prst="straightConnector1">
            <a:avLst/>
          </a:prstGeom>
          <a:ln w="254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9" name="直接连接符 39"/>
          <p:cNvCxnSpPr/>
          <p:nvPr/>
        </p:nvCxnSpPr>
        <p:spPr>
          <a:xfrm>
            <a:off x="-109855" y="4737100"/>
            <a:ext cx="1571625" cy="1588"/>
          </a:xfrm>
          <a:prstGeom prst="line">
            <a:avLst/>
          </a:prstGeom>
          <a:ln w="254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" name="直接连接符 41"/>
          <p:cNvCxnSpPr/>
          <p:nvPr/>
        </p:nvCxnSpPr>
        <p:spPr>
          <a:xfrm>
            <a:off x="-109855" y="4594225"/>
            <a:ext cx="1143000" cy="1588"/>
          </a:xfrm>
          <a:prstGeom prst="line">
            <a:avLst/>
          </a:prstGeom>
          <a:ln w="19050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1" name="直接连接符 43"/>
          <p:cNvCxnSpPr/>
          <p:nvPr/>
        </p:nvCxnSpPr>
        <p:spPr>
          <a:xfrm>
            <a:off x="-109855" y="4451350"/>
            <a:ext cx="928688" cy="1588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" name="直接连接符 20"/>
          <p:cNvCxnSpPr/>
          <p:nvPr/>
        </p:nvCxnSpPr>
        <p:spPr>
          <a:xfrm>
            <a:off x="-109855" y="4310063"/>
            <a:ext cx="714375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3" name="直接连接符 24"/>
          <p:cNvCxnSpPr/>
          <p:nvPr/>
        </p:nvCxnSpPr>
        <p:spPr>
          <a:xfrm>
            <a:off x="-109855" y="4167188"/>
            <a:ext cx="500063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1" name="TextBox 30"/>
          <p:cNvSpPr txBox="1"/>
          <p:nvPr/>
        </p:nvSpPr>
        <p:spPr>
          <a:xfrm>
            <a:off x="914400" y="4972050"/>
            <a:ext cx="1362075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50" dirty="0">
                <a:solidFill>
                  <a:srgbClr val="FFFFFF"/>
                </a:solidFill>
                <a:latin typeface="+mn-lt"/>
                <a:ea typeface="+mn-ea"/>
              </a:rPr>
              <a:t>www.rapidbbs.cn</a:t>
            </a:r>
            <a:endParaRPr lang="zh-CN" altLang="en-US" sz="9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10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6" name="图片 5" descr="微信图片_20180115102923"/>
          <p:cNvPicPr>
            <a:picLocks noChangeAspect="1"/>
          </p:cNvPicPr>
          <p:nvPr/>
        </p:nvPicPr>
        <p:blipFill>
          <a:blip r:embed="rId1"/>
          <a:srcRect t="1762" b="9013"/>
          <a:stretch>
            <a:fillRect/>
          </a:stretch>
        </p:blipFill>
        <p:spPr>
          <a:xfrm>
            <a:off x="260985" y="805815"/>
            <a:ext cx="4118610" cy="3312795"/>
          </a:xfrm>
          <a:prstGeom prst="rect">
            <a:avLst/>
          </a:prstGeom>
        </p:spPr>
      </p:pic>
      <p:pic>
        <p:nvPicPr>
          <p:cNvPr id="7" name="图片 6" descr="微信图片_20180115102928"/>
          <p:cNvPicPr>
            <a:picLocks noChangeAspect="1"/>
          </p:cNvPicPr>
          <p:nvPr/>
        </p:nvPicPr>
        <p:blipFill>
          <a:blip r:embed="rId2"/>
          <a:srcRect b="2942"/>
          <a:stretch>
            <a:fillRect/>
          </a:stretch>
        </p:blipFill>
        <p:spPr>
          <a:xfrm>
            <a:off x="4614545" y="1256030"/>
            <a:ext cx="4378325" cy="36036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1015" y="53340"/>
            <a:ext cx="2494280" cy="4914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第一组成果展示</a:t>
            </a:r>
            <a:endParaRPr lang="zh-CN" altLang="en-US" sz="26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89430" y="4191635"/>
            <a:ext cx="1062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①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6450330" y="746760"/>
            <a:ext cx="47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②</a:t>
            </a:r>
            <a:endParaRPr lang="zh-CN" altLang="en-US" sz="2800" b="1"/>
          </a:p>
        </p:txBody>
      </p:sp>
      <p:pic>
        <p:nvPicPr>
          <p:cNvPr id="8" name="图片 7" descr="QQ图片20180108203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strips dir="ld"/>
      </p:transition>
    </mc:Choice>
    <mc:Fallback>
      <p:transition advClick="0" advTm="4000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14400" y="4972050"/>
            <a:ext cx="1362075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50" dirty="0">
                <a:solidFill>
                  <a:srgbClr val="FFFFFF"/>
                </a:solidFill>
                <a:latin typeface="+mn-lt"/>
                <a:ea typeface="+mn-ea"/>
              </a:rPr>
              <a:t>www.rapidbbs.cn</a:t>
            </a:r>
            <a:endParaRPr lang="zh-CN" altLang="en-US" sz="9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grpSp>
        <p:nvGrpSpPr>
          <p:cNvPr id="14337" name="组合 40"/>
          <p:cNvGrpSpPr/>
          <p:nvPr/>
        </p:nvGrpSpPr>
        <p:grpSpPr bwMode="auto">
          <a:xfrm>
            <a:off x="-11748" y="-98108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11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6" name="图片 5" descr="微信图片_20180115103255"/>
          <p:cNvPicPr>
            <a:picLocks noChangeAspect="1"/>
          </p:cNvPicPr>
          <p:nvPr/>
        </p:nvPicPr>
        <p:blipFill>
          <a:blip r:embed="rId1"/>
          <a:srcRect t="3952" r="945" b="3590"/>
          <a:stretch>
            <a:fillRect/>
          </a:stretch>
        </p:blipFill>
        <p:spPr>
          <a:xfrm>
            <a:off x="1239520" y="934085"/>
            <a:ext cx="7654925" cy="35655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3825" y="48895"/>
            <a:ext cx="3129915" cy="4914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第二组成果展示</a:t>
            </a:r>
            <a:endParaRPr lang="zh-CN" altLang="en-US" sz="26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14" name="太阳形 13"/>
          <p:cNvSpPr/>
          <p:nvPr/>
        </p:nvSpPr>
        <p:spPr>
          <a:xfrm>
            <a:off x="-12065" y="1134110"/>
            <a:ext cx="1181100" cy="1097280"/>
          </a:xfrm>
          <a:prstGeom prst="sun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8600" y="1436370"/>
            <a:ext cx="1167765" cy="795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3200" b="1"/>
              <a:t>                 </a:t>
            </a:r>
            <a:r>
              <a:rPr lang="zh-CN" altLang="en-US" sz="3200" b="1"/>
              <a:t>①</a:t>
            </a:r>
            <a:endParaRPr lang="zh-CN" altLang="en-US" sz="3200" b="1"/>
          </a:p>
        </p:txBody>
      </p:sp>
      <p:cxnSp>
        <p:nvCxnSpPr>
          <p:cNvPr id="2052" name="AutoShape 4"/>
          <p:cNvCxnSpPr/>
          <p:nvPr/>
        </p:nvCxnSpPr>
        <p:spPr>
          <a:xfrm flipV="1">
            <a:off x="-82867" y="4870450"/>
            <a:ext cx="2786062" cy="0"/>
          </a:xfrm>
          <a:prstGeom prst="straightConnector1">
            <a:avLst/>
          </a:prstGeom>
          <a:ln w="254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3" name="直接连接符 39"/>
          <p:cNvCxnSpPr/>
          <p:nvPr/>
        </p:nvCxnSpPr>
        <p:spPr>
          <a:xfrm>
            <a:off x="-109855" y="4737100"/>
            <a:ext cx="1571625" cy="1588"/>
          </a:xfrm>
          <a:prstGeom prst="line">
            <a:avLst/>
          </a:prstGeom>
          <a:ln w="254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4" name="直接连接符 41"/>
          <p:cNvCxnSpPr/>
          <p:nvPr/>
        </p:nvCxnSpPr>
        <p:spPr>
          <a:xfrm>
            <a:off x="-109855" y="4594225"/>
            <a:ext cx="1143000" cy="1588"/>
          </a:xfrm>
          <a:prstGeom prst="line">
            <a:avLst/>
          </a:prstGeom>
          <a:ln w="19050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5" name="直接连接符 43"/>
          <p:cNvCxnSpPr/>
          <p:nvPr/>
        </p:nvCxnSpPr>
        <p:spPr>
          <a:xfrm>
            <a:off x="-109855" y="4451350"/>
            <a:ext cx="928688" cy="1588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6" name="直接连接符 20"/>
          <p:cNvCxnSpPr/>
          <p:nvPr/>
        </p:nvCxnSpPr>
        <p:spPr>
          <a:xfrm>
            <a:off x="-109855" y="4310063"/>
            <a:ext cx="714375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7" name="直接连接符 24"/>
          <p:cNvCxnSpPr/>
          <p:nvPr/>
        </p:nvCxnSpPr>
        <p:spPr>
          <a:xfrm>
            <a:off x="-109855" y="4167188"/>
            <a:ext cx="500063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pull dir="ld"/>
      </p:transition>
    </mc:Choice>
    <mc:Fallback>
      <p:transition advClick="0" advTm="4000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7" nodeType="clickPar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bldLvl="0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AutoShape 4"/>
          <p:cNvCxnSpPr/>
          <p:nvPr/>
        </p:nvCxnSpPr>
        <p:spPr>
          <a:xfrm flipV="1">
            <a:off x="-82867" y="4870450"/>
            <a:ext cx="2786062" cy="0"/>
          </a:xfrm>
          <a:prstGeom prst="straightConnector1">
            <a:avLst/>
          </a:prstGeom>
          <a:ln w="254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3" name="直接连接符 39"/>
          <p:cNvCxnSpPr/>
          <p:nvPr/>
        </p:nvCxnSpPr>
        <p:spPr>
          <a:xfrm>
            <a:off x="-109855" y="4737100"/>
            <a:ext cx="1571625" cy="1588"/>
          </a:xfrm>
          <a:prstGeom prst="line">
            <a:avLst/>
          </a:prstGeom>
          <a:ln w="254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4" name="直接连接符 41"/>
          <p:cNvCxnSpPr/>
          <p:nvPr/>
        </p:nvCxnSpPr>
        <p:spPr>
          <a:xfrm>
            <a:off x="-109855" y="4594225"/>
            <a:ext cx="1143000" cy="1588"/>
          </a:xfrm>
          <a:prstGeom prst="line">
            <a:avLst/>
          </a:prstGeom>
          <a:ln w="19050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5" name="直接连接符 43"/>
          <p:cNvCxnSpPr/>
          <p:nvPr/>
        </p:nvCxnSpPr>
        <p:spPr>
          <a:xfrm>
            <a:off x="-109855" y="4451350"/>
            <a:ext cx="928688" cy="1588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6" name="直接连接符 20"/>
          <p:cNvCxnSpPr/>
          <p:nvPr/>
        </p:nvCxnSpPr>
        <p:spPr>
          <a:xfrm>
            <a:off x="-109855" y="4310063"/>
            <a:ext cx="714375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7" name="直接连接符 24"/>
          <p:cNvCxnSpPr/>
          <p:nvPr/>
        </p:nvCxnSpPr>
        <p:spPr>
          <a:xfrm>
            <a:off x="-109855" y="4167188"/>
            <a:ext cx="500063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" name="太阳形 13"/>
          <p:cNvSpPr/>
          <p:nvPr/>
        </p:nvSpPr>
        <p:spPr>
          <a:xfrm>
            <a:off x="7959725" y="2283460"/>
            <a:ext cx="1181100" cy="1097280"/>
          </a:xfrm>
          <a:prstGeom prst="sun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337" name="组合 40"/>
          <p:cNvGrpSpPr/>
          <p:nvPr/>
        </p:nvGrpSpPr>
        <p:grpSpPr bwMode="auto">
          <a:xfrm>
            <a:off x="-318" y="-98108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12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7" name="图片 6" descr="微信图片_20180115103259"/>
          <p:cNvPicPr>
            <a:picLocks noChangeAspect="1"/>
          </p:cNvPicPr>
          <p:nvPr/>
        </p:nvPicPr>
        <p:blipFill>
          <a:blip r:embed="rId1"/>
          <a:srcRect l="865" b="12450"/>
          <a:stretch>
            <a:fillRect/>
          </a:stretch>
        </p:blipFill>
        <p:spPr>
          <a:xfrm>
            <a:off x="390525" y="984885"/>
            <a:ext cx="7569200" cy="33267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0710" y="2570480"/>
            <a:ext cx="1106170" cy="1221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2800" b="1"/>
              <a:t>                   </a:t>
            </a:r>
            <a:r>
              <a:rPr lang="zh-CN" altLang="en-US" sz="3200" b="1"/>
              <a:t>②</a:t>
            </a:r>
            <a:endParaRPr lang="zh-CN" altLang="en-US" sz="3200" b="1"/>
          </a:p>
        </p:txBody>
      </p:sp>
      <p:sp>
        <p:nvSpPr>
          <p:cNvPr id="10" name="矩形 9"/>
          <p:cNvSpPr/>
          <p:nvPr/>
        </p:nvSpPr>
        <p:spPr>
          <a:xfrm>
            <a:off x="123825" y="48895"/>
            <a:ext cx="3129915" cy="4914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第二组成果展示</a:t>
            </a:r>
            <a:endParaRPr lang="zh-CN" altLang="en-US" sz="26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pull dir="rd"/>
      </p:transition>
    </mc:Choice>
    <mc:Fallback>
      <p:transition advClick="0" advTm="4000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AutoShape 4"/>
          <p:cNvCxnSpPr/>
          <p:nvPr/>
        </p:nvCxnSpPr>
        <p:spPr>
          <a:xfrm flipV="1">
            <a:off x="-87947" y="4872990"/>
            <a:ext cx="2786062" cy="0"/>
          </a:xfrm>
          <a:prstGeom prst="straightConnector1">
            <a:avLst/>
          </a:prstGeom>
          <a:ln w="254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3" name="直接连接符 39"/>
          <p:cNvCxnSpPr/>
          <p:nvPr/>
        </p:nvCxnSpPr>
        <p:spPr>
          <a:xfrm>
            <a:off x="-114935" y="4739640"/>
            <a:ext cx="1571625" cy="1588"/>
          </a:xfrm>
          <a:prstGeom prst="line">
            <a:avLst/>
          </a:prstGeom>
          <a:ln w="254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4" name="直接连接符 41"/>
          <p:cNvCxnSpPr/>
          <p:nvPr/>
        </p:nvCxnSpPr>
        <p:spPr>
          <a:xfrm>
            <a:off x="-114935" y="4596765"/>
            <a:ext cx="1143000" cy="1588"/>
          </a:xfrm>
          <a:prstGeom prst="line">
            <a:avLst/>
          </a:prstGeom>
          <a:ln w="19050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5" name="直接连接符 43"/>
          <p:cNvCxnSpPr/>
          <p:nvPr/>
        </p:nvCxnSpPr>
        <p:spPr>
          <a:xfrm>
            <a:off x="-114935" y="4453890"/>
            <a:ext cx="928688" cy="1588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6" name="直接连接符 20"/>
          <p:cNvCxnSpPr/>
          <p:nvPr/>
        </p:nvCxnSpPr>
        <p:spPr>
          <a:xfrm>
            <a:off x="-114935" y="4312603"/>
            <a:ext cx="714375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7" name="直接连接符 24"/>
          <p:cNvCxnSpPr/>
          <p:nvPr/>
        </p:nvCxnSpPr>
        <p:spPr>
          <a:xfrm>
            <a:off x="-114935" y="4169728"/>
            <a:ext cx="500063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4" name="图片 3" descr="微信图片_201801151034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01675" y="986155"/>
            <a:ext cx="4222750" cy="37585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9065" y="704850"/>
            <a:ext cx="675005" cy="4272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/>
              <a:t>                            </a:t>
            </a:r>
            <a:r>
              <a:rPr lang="en-US" altLang="zh-CN" sz="3200"/>
              <a:t> </a:t>
            </a:r>
            <a:r>
              <a:rPr lang="en-US" altLang="zh-CN" sz="3200" b="1"/>
              <a:t> </a:t>
            </a:r>
            <a:r>
              <a:rPr lang="zh-CN" altLang="en-US" sz="3200" b="1"/>
              <a:t>①</a:t>
            </a:r>
            <a:endParaRPr lang="zh-CN" altLang="en-US" sz="3200" b="1"/>
          </a:p>
        </p:txBody>
      </p:sp>
      <p:pic>
        <p:nvPicPr>
          <p:cNvPr id="14" name="图片 13" descr="微信图片_20180115105617"/>
          <p:cNvPicPr>
            <a:picLocks noChangeAspect="1"/>
          </p:cNvPicPr>
          <p:nvPr/>
        </p:nvPicPr>
        <p:blipFill>
          <a:blip r:embed="rId2"/>
          <a:srcRect t="3054" r="4289"/>
          <a:stretch>
            <a:fillRect/>
          </a:stretch>
        </p:blipFill>
        <p:spPr>
          <a:xfrm>
            <a:off x="5069840" y="814070"/>
            <a:ext cx="3570605" cy="36893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87820" y="4455795"/>
            <a:ext cx="523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②</a:t>
            </a:r>
            <a:endParaRPr lang="zh-CN" altLang="en-US" sz="3200" b="1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7791324" y="4977146"/>
            <a:ext cx="543350" cy="229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</a:rPr>
              <a:t>13 / 22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825" y="48895"/>
            <a:ext cx="3129915" cy="4914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第三组成果展示</a:t>
            </a:r>
            <a:endParaRPr lang="zh-CN" altLang="en-US" sz="26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 descr="QQ图片20180108203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6000">
        <p:pull dir="ld"/>
      </p:transition>
    </mc:Choice>
    <mc:Fallback>
      <p:transition advClick="0" advTm="6000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AutoShape 4"/>
          <p:cNvCxnSpPr/>
          <p:nvPr/>
        </p:nvCxnSpPr>
        <p:spPr>
          <a:xfrm flipV="1">
            <a:off x="-82867" y="4870450"/>
            <a:ext cx="2786062" cy="0"/>
          </a:xfrm>
          <a:prstGeom prst="straightConnector1">
            <a:avLst/>
          </a:prstGeom>
          <a:ln w="254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3" name="直接连接符 39"/>
          <p:cNvCxnSpPr/>
          <p:nvPr/>
        </p:nvCxnSpPr>
        <p:spPr>
          <a:xfrm>
            <a:off x="-109855" y="4737100"/>
            <a:ext cx="1571625" cy="1588"/>
          </a:xfrm>
          <a:prstGeom prst="line">
            <a:avLst/>
          </a:prstGeom>
          <a:ln w="254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4" name="直接连接符 41"/>
          <p:cNvCxnSpPr/>
          <p:nvPr/>
        </p:nvCxnSpPr>
        <p:spPr>
          <a:xfrm>
            <a:off x="-109855" y="4594225"/>
            <a:ext cx="1143000" cy="1588"/>
          </a:xfrm>
          <a:prstGeom prst="line">
            <a:avLst/>
          </a:prstGeom>
          <a:ln w="19050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5" name="直接连接符 43"/>
          <p:cNvCxnSpPr/>
          <p:nvPr/>
        </p:nvCxnSpPr>
        <p:spPr>
          <a:xfrm>
            <a:off x="-109855" y="4451350"/>
            <a:ext cx="928688" cy="1588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6" name="直接连接符 20"/>
          <p:cNvCxnSpPr/>
          <p:nvPr/>
        </p:nvCxnSpPr>
        <p:spPr>
          <a:xfrm>
            <a:off x="-109855" y="4310063"/>
            <a:ext cx="714375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7" name="直接连接符 24"/>
          <p:cNvCxnSpPr/>
          <p:nvPr/>
        </p:nvCxnSpPr>
        <p:spPr>
          <a:xfrm>
            <a:off x="-109855" y="4167188"/>
            <a:ext cx="500063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10" name="图片 9" descr="微信图片_20180115103846"/>
          <p:cNvPicPr>
            <a:picLocks noChangeAspect="1"/>
          </p:cNvPicPr>
          <p:nvPr/>
        </p:nvPicPr>
        <p:blipFill>
          <a:blip r:embed="rId1"/>
          <a:srcRect l="381" t="14034" r="943" b="11779"/>
          <a:stretch>
            <a:fillRect/>
          </a:stretch>
        </p:blipFill>
        <p:spPr>
          <a:xfrm>
            <a:off x="5216525" y="1325880"/>
            <a:ext cx="3785870" cy="2883535"/>
          </a:xfrm>
          <a:prstGeom prst="rect">
            <a:avLst/>
          </a:prstGeom>
        </p:spPr>
      </p:pic>
      <p:pic>
        <p:nvPicPr>
          <p:cNvPr id="12" name="图片 11" descr="微信图片_20180115103848"/>
          <p:cNvPicPr>
            <a:picLocks noChangeAspect="1"/>
          </p:cNvPicPr>
          <p:nvPr/>
        </p:nvPicPr>
        <p:blipFill>
          <a:blip r:embed="rId2"/>
          <a:srcRect b="-10823"/>
          <a:stretch>
            <a:fillRect/>
          </a:stretch>
        </p:blipFill>
        <p:spPr>
          <a:xfrm>
            <a:off x="638810" y="889635"/>
            <a:ext cx="3947160" cy="38754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-36195" y="2226945"/>
            <a:ext cx="675005" cy="730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/>
              <a:t>①</a:t>
            </a:r>
            <a:endParaRPr lang="zh-CN" altLang="en-US" sz="3200" b="1"/>
          </a:p>
        </p:txBody>
      </p:sp>
      <p:sp>
        <p:nvSpPr>
          <p:cNvPr id="18" name="文本框 17"/>
          <p:cNvSpPr txBox="1"/>
          <p:nvPr/>
        </p:nvSpPr>
        <p:spPr>
          <a:xfrm>
            <a:off x="4585970" y="2226945"/>
            <a:ext cx="675005" cy="492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/>
              <a:t>②</a:t>
            </a:r>
            <a:endParaRPr lang="zh-CN" altLang="en-US" sz="3200" b="1"/>
          </a:p>
        </p:txBody>
      </p:sp>
      <p:sp>
        <p:nvSpPr>
          <p:cNvPr id="14360" name="TextBox 18"/>
          <p:cNvSpPr txBox="1">
            <a:spLocks noChangeArrowheads="1"/>
          </p:cNvSpPr>
          <p:nvPr/>
        </p:nvSpPr>
        <p:spPr bwMode="auto">
          <a:xfrm>
            <a:off x="7791324" y="4977146"/>
            <a:ext cx="543350" cy="229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</a:rPr>
              <a:t>14 / 22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825" y="48895"/>
            <a:ext cx="3129915" cy="4914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第四组成果展示</a:t>
            </a:r>
            <a:endParaRPr lang="zh-CN" altLang="en-US" sz="26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 descr="QQ图片20180108203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6000">
        <p:pull dir="rd"/>
      </p:transition>
    </mc:Choice>
    <mc:Fallback>
      <p:transition advClick="0" advTm="6000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6" grpId="4"/>
      <p:bldP spid="16" grpId="5"/>
      <p:bldP spid="16" grpId="6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AutoShape 4"/>
          <p:cNvCxnSpPr/>
          <p:nvPr/>
        </p:nvCxnSpPr>
        <p:spPr>
          <a:xfrm flipV="1">
            <a:off x="-82867" y="4870450"/>
            <a:ext cx="2786062" cy="0"/>
          </a:xfrm>
          <a:prstGeom prst="straightConnector1">
            <a:avLst/>
          </a:prstGeom>
          <a:ln w="254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3" name="直接连接符 39"/>
          <p:cNvCxnSpPr/>
          <p:nvPr/>
        </p:nvCxnSpPr>
        <p:spPr>
          <a:xfrm>
            <a:off x="-109855" y="4737100"/>
            <a:ext cx="1571625" cy="1588"/>
          </a:xfrm>
          <a:prstGeom prst="line">
            <a:avLst/>
          </a:prstGeom>
          <a:ln w="254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4" name="直接连接符 41"/>
          <p:cNvCxnSpPr/>
          <p:nvPr/>
        </p:nvCxnSpPr>
        <p:spPr>
          <a:xfrm>
            <a:off x="-109855" y="4594225"/>
            <a:ext cx="1143000" cy="1588"/>
          </a:xfrm>
          <a:prstGeom prst="line">
            <a:avLst/>
          </a:prstGeom>
          <a:ln w="19050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5" name="直接连接符 43"/>
          <p:cNvCxnSpPr/>
          <p:nvPr/>
        </p:nvCxnSpPr>
        <p:spPr>
          <a:xfrm>
            <a:off x="-109855" y="4451350"/>
            <a:ext cx="928688" cy="1588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6" name="直接连接符 20"/>
          <p:cNvCxnSpPr/>
          <p:nvPr/>
        </p:nvCxnSpPr>
        <p:spPr>
          <a:xfrm>
            <a:off x="-109855" y="4310063"/>
            <a:ext cx="714375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7" name="直接连接符 24"/>
          <p:cNvCxnSpPr/>
          <p:nvPr/>
        </p:nvCxnSpPr>
        <p:spPr>
          <a:xfrm>
            <a:off x="-109855" y="4967288"/>
            <a:ext cx="500063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7153275" y="295275"/>
            <a:ext cx="1749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33A6B2"/>
                </a:solidFill>
                <a:latin typeface="+mj-lt"/>
                <a:ea typeface="+mn-ea"/>
              </a:rPr>
              <a:t>锐普</a:t>
            </a:r>
            <a:r>
              <a:rPr lang="en-US" altLang="zh-CN" sz="1400" dirty="0">
                <a:solidFill>
                  <a:srgbClr val="B1DE64"/>
                </a:solidFill>
                <a:latin typeface="+mj-lt"/>
                <a:ea typeface="+mn-ea"/>
              </a:rPr>
              <a:t>PPT</a:t>
            </a:r>
            <a:r>
              <a:rPr lang="zh-CN" altLang="en-US" sz="1400" dirty="0">
                <a:solidFill>
                  <a:srgbClr val="B1DE64"/>
                </a:solidFill>
                <a:latin typeface="+mj-lt"/>
                <a:ea typeface="+mn-ea"/>
              </a:rPr>
              <a:t>论坛</a:t>
            </a:r>
            <a:endParaRPr lang="zh-CN" altLang="en-US" sz="1400" dirty="0">
              <a:solidFill>
                <a:srgbClr val="B1DE64"/>
              </a:solidFill>
              <a:latin typeface="+mj-lt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72050"/>
            <a:ext cx="1362075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50" dirty="0">
                <a:solidFill>
                  <a:srgbClr val="FFFFFF"/>
                </a:solidFill>
                <a:latin typeface="+mn-lt"/>
                <a:ea typeface="+mn-ea"/>
              </a:rPr>
              <a:t>www.rapidbbs.cn</a:t>
            </a:r>
            <a:endParaRPr lang="zh-CN" altLang="en-US" sz="9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588" y="4981575"/>
            <a:ext cx="9207501" cy="203200"/>
          </a:xfrm>
          <a:prstGeom prst="rect">
            <a:avLst/>
          </a:prstGeom>
          <a:solidFill>
            <a:srgbClr val="0A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37" name="组合 40"/>
          <p:cNvGrpSpPr/>
          <p:nvPr/>
        </p:nvGrpSpPr>
        <p:grpSpPr bwMode="auto">
          <a:xfrm>
            <a:off x="-1588" y="-96838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20" name="图片 19" descr="微信图片_20180115111008"/>
          <p:cNvPicPr preferRelativeResize="0"/>
          <p:nvPr/>
        </p:nvPicPr>
        <p:blipFill>
          <a:blip r:embed="rId1"/>
          <a:srcRect l="1586" t="5287" r="1608" b="10142"/>
          <a:stretch>
            <a:fillRect/>
          </a:stretch>
        </p:blipFill>
        <p:spPr>
          <a:xfrm>
            <a:off x="6233795" y="997585"/>
            <a:ext cx="2713990" cy="3484245"/>
          </a:xfrm>
          <a:prstGeom prst="rect">
            <a:avLst/>
          </a:prstGeom>
        </p:spPr>
      </p:pic>
      <p:pic>
        <p:nvPicPr>
          <p:cNvPr id="21" name="图片 20" descr="微信图片_20180115111013"/>
          <p:cNvPicPr>
            <a:picLocks noChangeAspect="1"/>
          </p:cNvPicPr>
          <p:nvPr/>
        </p:nvPicPr>
        <p:blipFill>
          <a:blip r:embed="rId2"/>
          <a:srcRect t="2266" r="999" b="6243"/>
          <a:stretch>
            <a:fillRect/>
          </a:stretch>
        </p:blipFill>
        <p:spPr>
          <a:xfrm>
            <a:off x="390525" y="855345"/>
            <a:ext cx="4656455" cy="37687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247005" y="2023745"/>
            <a:ext cx="617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①</a:t>
            </a:r>
            <a:endParaRPr lang="zh-CN" altLang="en-US" sz="3200" b="1"/>
          </a:p>
        </p:txBody>
      </p:sp>
      <p:sp>
        <p:nvSpPr>
          <p:cNvPr id="23" name="文本框 22"/>
          <p:cNvSpPr txBox="1"/>
          <p:nvPr/>
        </p:nvSpPr>
        <p:spPr>
          <a:xfrm>
            <a:off x="5247005" y="2865755"/>
            <a:ext cx="675005" cy="4997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 b="1"/>
              <a:t>②</a:t>
            </a:r>
            <a:endParaRPr lang="zh-CN" altLang="en-US" sz="3200" b="1"/>
          </a:p>
        </p:txBody>
      </p:sp>
      <p:sp>
        <p:nvSpPr>
          <p:cNvPr id="14360" name="TextBox 18"/>
          <p:cNvSpPr txBox="1">
            <a:spLocks noChangeArrowheads="1"/>
          </p:cNvSpPr>
          <p:nvPr/>
        </p:nvSpPr>
        <p:spPr bwMode="auto">
          <a:xfrm>
            <a:off x="7791324" y="4977146"/>
            <a:ext cx="543350" cy="229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en-US" altLang="zh-CN" sz="900">
                <a:solidFill>
                  <a:srgbClr val="FFFFFF"/>
                </a:solidFill>
                <a:ea typeface="微软雅黑" panose="020B0503020204020204" pitchFamily="34" charset="-122"/>
              </a:rPr>
              <a:t>15 / 22</a:t>
            </a:r>
            <a:endParaRPr lang="zh-CN" altLang="en-US" sz="9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3825" y="48895"/>
            <a:ext cx="3129915" cy="49149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第五组成果展示</a:t>
            </a:r>
            <a:endParaRPr lang="zh-CN" altLang="en-US" sz="26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5" name="图片 14" descr="QQ图片20180108203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224" name="圆角四边形"/>
          <p:cNvSpPr/>
          <p:nvPr/>
        </p:nvSpPr>
        <p:spPr>
          <a:xfrm rot="16200000">
            <a:off x="4909820" y="2145030"/>
            <a:ext cx="555625" cy="313055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圆角四边形"/>
          <p:cNvSpPr/>
          <p:nvPr/>
        </p:nvSpPr>
        <p:spPr>
          <a:xfrm rot="5400000">
            <a:off x="5687060" y="2931160"/>
            <a:ext cx="555625" cy="313055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>
        <p:pull dir="ld"/>
      </p:transition>
    </mc:Choice>
    <mc:Fallback>
      <p:transition advClick="0" advTm="7000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4" grpId="0" animBg="1"/>
      <p:bldP spid="224" grpId="1" animBg="1"/>
      <p:bldP spid="224" grpId="2" animBg="1"/>
      <p:bldP spid="224" grpId="3" animBg="1"/>
      <p:bldP spid="224" grpId="4" animBg="1"/>
      <p:bldP spid="224" grpId="5" animBg="1"/>
      <p:bldP spid="224" grpId="6" animBg="1"/>
      <p:bldP spid="224" grpId="7" animBg="1"/>
      <p:bldP spid="224" grpId="8" animBg="1"/>
      <p:bldP spid="224" grpId="9" animBg="1"/>
      <p:bldP spid="24" grpId="0" animBg="1"/>
      <p:bldP spid="24" grpId="1" animBg="1"/>
      <p:bldP spid="23" grpId="0"/>
      <p:bldP spid="23" grpId="1"/>
      <p:bldP spid="23" grpId="2"/>
      <p:bldP spid="23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1801112055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1105535"/>
            <a:ext cx="4606925" cy="3455670"/>
          </a:xfrm>
          <a:prstGeom prst="rect">
            <a:avLst/>
          </a:prstGeom>
        </p:spPr>
      </p:pic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16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5" name="图片 4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7500" y="64770"/>
            <a:ext cx="19405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阳光一组</a:t>
            </a:r>
            <a:endParaRPr lang="zh-CN" altLang="en-US" sz="26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2615" y="1608455"/>
            <a:ext cx="31013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en-US" altLang="zh-CN" sz="2800">
                <a:solidFill>
                  <a:srgbClr val="003366"/>
                </a:solidFill>
                <a:latin typeface="华文新魏" panose="02010800040101010101" charset="-122"/>
                <a:ea typeface="华文新魏" panose="02010800040101010101" charset="-122"/>
              </a:rPr>
              <a:t>  </a:t>
            </a:r>
            <a:r>
              <a:rPr lang="zh-CN" altLang="en-US" sz="2800">
                <a:solidFill>
                  <a:srgbClr val="003366"/>
                </a:solidFill>
                <a:latin typeface="华文新魏" panose="02010800040101010101" charset="-122"/>
                <a:ea typeface="华文新魏" panose="02010800040101010101" charset="-122"/>
              </a:rPr>
              <a:t>一朵鲜花打扮不出美丽的春天，众人先进才能移山填海。</a:t>
            </a:r>
            <a:endParaRPr lang="zh-CN" altLang="en-US" sz="2800">
              <a:solidFill>
                <a:srgbClr val="003366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2800">
                <a:solidFill>
                  <a:srgbClr val="003366"/>
                </a:solidFill>
                <a:latin typeface="华文新魏" panose="02010800040101010101" charset="-122"/>
                <a:ea typeface="华文新魏" panose="02010800040101010101" charset="-122"/>
              </a:rPr>
              <a:t>             </a:t>
            </a:r>
            <a:r>
              <a:rPr lang="en-US" altLang="zh-CN" sz="2800">
                <a:solidFill>
                  <a:srgbClr val="003366"/>
                </a:solidFill>
                <a:latin typeface="华文新魏" panose="02010800040101010101" charset="-122"/>
                <a:ea typeface="华文新魏" panose="02010800040101010101" charset="-122"/>
              </a:rPr>
              <a:t>--------</a:t>
            </a:r>
            <a:r>
              <a:rPr lang="zh-CN" altLang="en-US" sz="2800">
                <a:solidFill>
                  <a:srgbClr val="003366"/>
                </a:solidFill>
                <a:latin typeface="华文新魏" panose="02010800040101010101" charset="-122"/>
                <a:ea typeface="华文新魏" panose="02010800040101010101" charset="-122"/>
              </a:rPr>
              <a:t>雷锋</a:t>
            </a:r>
            <a:endParaRPr lang="zh-CN" altLang="en-US" sz="2800">
              <a:solidFill>
                <a:srgbClr val="003366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7600" y="4274820"/>
            <a:ext cx="15252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4000" b="1" spc="150">
                <a:ln w="12700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</a:rPr>
              <a:t>1742</a:t>
            </a:r>
            <a:endParaRPr lang="en-US" altLang="zh-CN" sz="4000" b="1" spc="150">
              <a:ln w="1270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wheel spokes="1"/>
      </p:transition>
    </mc:Choice>
    <mc:Fallback>
      <p:transition advClick="0" advTm="4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801112055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9320" y="829310"/>
            <a:ext cx="5126355" cy="4008120"/>
          </a:xfrm>
          <a:prstGeom prst="rect">
            <a:avLst/>
          </a:prstGeom>
        </p:spPr>
      </p:pic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4363" name="TextBox 9"/>
              <p:cNvSpPr txBox="1">
                <a:spLocks noChangeArrowheads="1"/>
              </p:cNvSpPr>
              <p:nvPr/>
            </p:nvSpPr>
            <p:spPr bwMode="auto">
              <a:xfrm>
                <a:off x="803482" y="3616"/>
                <a:ext cx="2686845" cy="4915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endParaRPr lang="en-US" altLang="zh-CN" sz="26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17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730" y="1188720"/>
            <a:ext cx="2767965" cy="3289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zh-CN" altLang="en-US" sz="28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五人团结一只虎，十人团结一条龙，百人团结像泰山。</a:t>
            </a:r>
            <a:endParaRPr lang="zh-CN" altLang="en-US" sz="2800" spc="200">
              <a:solidFill>
                <a:srgbClr val="003366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         ——</a:t>
            </a:r>
            <a:r>
              <a:rPr lang="zh-CN" altLang="en-US" sz="28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邓中夏</a:t>
            </a:r>
            <a:endParaRPr lang="zh-CN" altLang="en-US" sz="2800" spc="200">
              <a:solidFill>
                <a:srgbClr val="003366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7500" y="64770"/>
            <a:ext cx="19405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团结二组</a:t>
            </a:r>
            <a:endParaRPr lang="zh-CN" altLang="en-US" sz="26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4465" y="4368800"/>
            <a:ext cx="15252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4000" b="1" spc="150">
                <a:ln w="12700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</a:rPr>
              <a:t>1742</a:t>
            </a:r>
            <a:endParaRPr lang="en-US" altLang="zh-CN" sz="4000" b="1" spc="150">
              <a:ln w="1270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wheel spokes="2"/>
      </p:transition>
    </mc:Choice>
    <mc:Fallback>
      <p:transition advClick="0" advTm="4000">
        <p:wheel spokes="2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QQ图片20180111205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95" y="911860"/>
            <a:ext cx="5137785" cy="3842385"/>
          </a:xfrm>
          <a:prstGeom prst="rect">
            <a:avLst/>
          </a:prstGeom>
        </p:spPr>
      </p:pic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18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8735" y="1420495"/>
            <a:ext cx="2336800" cy="2825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eaLnBrk="1" latinLnBrk="0" hangingPunct="1">
              <a:lnSpc>
                <a:spcPts val="4200"/>
              </a:lnSpc>
            </a:pPr>
            <a:r>
              <a:rPr lang="zh-CN" altLang="en-US" sz="32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  <a:sym typeface="+mn-ea"/>
              </a:rPr>
              <a:t>风雨同舟，</a:t>
            </a:r>
            <a:endParaRPr lang="zh-CN" altLang="en-US" sz="3200" spc="200">
              <a:solidFill>
                <a:srgbClr val="003366"/>
              </a:solidFill>
              <a:uFillTx/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eaLnBrk="1" latinLnBrk="0" hangingPunct="1">
              <a:lnSpc>
                <a:spcPts val="4200"/>
              </a:lnSpc>
            </a:pPr>
            <a:r>
              <a:rPr lang="zh-CN" altLang="en-US" sz="32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  <a:sym typeface="+mn-ea"/>
              </a:rPr>
              <a:t>荣辱与共。</a:t>
            </a:r>
            <a:endParaRPr lang="zh-CN" altLang="en-US" sz="3200" b="1" spc="200">
              <a:solidFill>
                <a:srgbClr val="003366"/>
              </a:solidFill>
              <a:uFillTx/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eaLnBrk="1" latinLnBrk="0" hangingPunct="1">
              <a:lnSpc>
                <a:spcPts val="4200"/>
              </a:lnSpc>
            </a:pPr>
            <a:r>
              <a:rPr lang="zh-CN" altLang="en-US" sz="32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细节决定成败，</a:t>
            </a:r>
            <a:endParaRPr lang="zh-CN" altLang="en-US" sz="3200" spc="200">
              <a:solidFill>
                <a:srgbClr val="003366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  <a:p>
            <a:pPr eaLnBrk="1" latinLnBrk="0" hangingPunct="1">
              <a:lnSpc>
                <a:spcPts val="4200"/>
              </a:lnSpc>
            </a:pPr>
            <a:r>
              <a:rPr lang="zh-CN" altLang="en-US" sz="32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态度绝定一切。</a:t>
            </a:r>
            <a:endParaRPr lang="zh-CN" altLang="en-US" sz="3200" spc="200">
              <a:solidFill>
                <a:srgbClr val="003366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7" name="图片 6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7500" y="64770"/>
            <a:ext cx="19405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创新三组</a:t>
            </a:r>
            <a:endParaRPr lang="zh-CN" altLang="en-US" sz="26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78725" y="4354195"/>
            <a:ext cx="15252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4000" b="1" spc="150">
                <a:ln w="12700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</a:rPr>
              <a:t>1742</a:t>
            </a:r>
            <a:endParaRPr lang="en-US" altLang="zh-CN" sz="4000" b="1" spc="150">
              <a:ln w="1270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wheel spokes="3"/>
      </p:transition>
    </mc:Choice>
    <mc:Fallback>
      <p:transition advClick="0" advTm="4000">
        <p:wheel spokes="3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3" name="组合 6"/>
          <p:cNvGrpSpPr/>
          <p:nvPr/>
        </p:nvGrpSpPr>
        <p:grpSpPr bwMode="auto">
          <a:xfrm>
            <a:off x="-1588" y="199884"/>
            <a:ext cx="9212263" cy="5010291"/>
            <a:chOff x="-2381" y="200025"/>
            <a:chExt cx="9212810" cy="5010730"/>
          </a:xfrm>
        </p:grpSpPr>
        <p:sp>
          <p:nvSpPr>
            <p:cNvPr id="55319" name="TextBox 15"/>
            <p:cNvSpPr txBox="1">
              <a:spLocks noChangeArrowheads="1"/>
            </p:cNvSpPr>
            <p:nvPr/>
          </p:nvSpPr>
          <p:spPr bwMode="auto">
            <a:xfrm>
              <a:off x="895350" y="200025"/>
              <a:ext cx="3206750" cy="4915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 sz="26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55313" name="组合 8"/>
            <p:cNvGrpSpPr/>
            <p:nvPr/>
          </p:nvGrpSpPr>
          <p:grpSpPr bwMode="auto">
            <a:xfrm>
              <a:off x="-2381" y="4968591"/>
              <a:ext cx="9212810" cy="242164"/>
              <a:chOff x="-2381" y="4968591"/>
              <a:chExt cx="9212810" cy="24216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-2381" y="4980548"/>
                <a:ext cx="9208048" cy="204805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793" y="4967847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16" name="TextBox 12"/>
              <p:cNvSpPr txBox="1">
                <a:spLocks noChangeArrowheads="1"/>
              </p:cNvSpPr>
              <p:nvPr/>
            </p:nvSpPr>
            <p:spPr bwMode="auto">
              <a:xfrm>
                <a:off x="7740988" y="4979923"/>
                <a:ext cx="543382" cy="230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42/ 43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5311" name="TextBox 40"/>
          <p:cNvSpPr txBox="1">
            <a:spLocks noChangeArrowheads="1"/>
          </p:cNvSpPr>
          <p:nvPr/>
        </p:nvSpPr>
        <p:spPr bwMode="auto">
          <a:xfrm>
            <a:off x="8398510" y="1158240"/>
            <a:ext cx="5334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3600">
              <a:solidFill>
                <a:srgbClr val="F2F2F2"/>
              </a:solidFill>
              <a:latin typeface="DFGothic-EB"/>
              <a:ea typeface="DFGothic-EB"/>
              <a:cs typeface="DFGothic-EB"/>
            </a:endParaRPr>
          </a:p>
        </p:txBody>
      </p:sp>
      <p:pic>
        <p:nvPicPr>
          <p:cNvPr id="2" name="图片 1" descr="QQ图片201801112055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0530" y="810260"/>
            <a:ext cx="5705475" cy="4044315"/>
          </a:xfrm>
          <a:prstGeom prst="rect">
            <a:avLst/>
          </a:prstGeom>
        </p:spPr>
      </p:pic>
      <p:grpSp>
        <p:nvGrpSpPr>
          <p:cNvPr id="14337" name="组合 40"/>
          <p:cNvGrpSpPr/>
          <p:nvPr/>
        </p:nvGrpSpPr>
        <p:grpSpPr bwMode="auto">
          <a:xfrm>
            <a:off x="-920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4363" name="TextBox 9"/>
              <p:cNvSpPr txBox="1">
                <a:spLocks noChangeArrowheads="1"/>
              </p:cNvSpPr>
              <p:nvPr/>
            </p:nvSpPr>
            <p:spPr bwMode="auto">
              <a:xfrm>
                <a:off x="803482" y="3616"/>
                <a:ext cx="2686845" cy="4915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endParaRPr lang="zh-CN" altLang="en-US" sz="26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19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500" y="1470025"/>
            <a:ext cx="2598420" cy="2463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ts val="3500"/>
              </a:lnSpc>
              <a:spcBef>
                <a:spcPts val="1000"/>
              </a:spcBef>
            </a:pPr>
            <a:r>
              <a:rPr lang="en-US" altLang="zh-CN" sz="2800">
                <a:solidFill>
                  <a:srgbClr val="003366"/>
                </a:solidFill>
                <a:latin typeface="华文新魏" panose="02010800040101010101" charset="-122"/>
                <a:ea typeface="华文新魏" panose="02010800040101010101" charset="-122"/>
              </a:rPr>
              <a:t>         </a:t>
            </a:r>
            <a:r>
              <a:rPr lang="zh-CN" altLang="en-US" sz="2800">
                <a:solidFill>
                  <a:srgbClr val="003366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相信自己，相信伙伴！</a:t>
            </a:r>
            <a:endParaRPr lang="zh-CN" altLang="en-US" sz="2800" b="1">
              <a:solidFill>
                <a:srgbClr val="003366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eaLnBrk="1" latinLnBrk="0" hangingPunct="1">
              <a:lnSpc>
                <a:spcPts val="3500"/>
              </a:lnSpc>
              <a:spcBef>
                <a:spcPts val="1000"/>
              </a:spcBef>
            </a:pPr>
            <a:r>
              <a:rPr lang="zh-CN" altLang="en-US" sz="2800">
                <a:solidFill>
                  <a:srgbClr val="003366"/>
                </a:solidFill>
                <a:latin typeface="华文新魏" panose="02010800040101010101" charset="-122"/>
                <a:ea typeface="华文新魏" panose="02010800040101010101" charset="-122"/>
              </a:rPr>
              <a:t>        将来的你，一定会感谢现在奋斗的自己！</a:t>
            </a:r>
            <a:endParaRPr lang="zh-CN" altLang="en-US" sz="2800">
              <a:solidFill>
                <a:srgbClr val="003366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7500" y="64770"/>
            <a:ext cx="19405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自信四组</a:t>
            </a:r>
            <a:endParaRPr lang="zh-CN" altLang="en-US" sz="26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3840" y="4318000"/>
            <a:ext cx="15252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4000" b="1" spc="150">
                <a:ln w="12700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</a:rPr>
              <a:t>1742</a:t>
            </a:r>
            <a:endParaRPr lang="en-US" altLang="zh-CN" sz="4000" b="1" spc="150">
              <a:ln w="1270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wheel spokes="4"/>
      </p:transition>
    </mc:Choice>
    <mc:Fallback>
      <p:transition advClick="0" advTm="4000">
        <p:wheel spokes="4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2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344" name="组合 20"/>
          <p:cNvGrpSpPr/>
          <p:nvPr/>
        </p:nvGrpSpPr>
        <p:grpSpPr bwMode="auto">
          <a:xfrm rot="0">
            <a:off x="1029970" y="1136015"/>
            <a:ext cx="583565" cy="583565"/>
            <a:chOff x="1994296" y="1309114"/>
            <a:chExt cx="1796654" cy="1796654"/>
          </a:xfrm>
        </p:grpSpPr>
        <p:sp>
          <p:nvSpPr>
            <p:cNvPr id="22" name="流程图: 联系 21"/>
            <p:cNvSpPr/>
            <p:nvPr/>
          </p:nvSpPr>
          <p:spPr>
            <a:xfrm>
              <a:off x="1994296" y="1309180"/>
              <a:ext cx="1796654" cy="1797262"/>
            </a:xfrm>
            <a:prstGeom prst="flowChartConnector">
              <a:avLst/>
            </a:prstGeom>
            <a:solidFill>
              <a:srgbClr val="7BB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358611" y="1785937"/>
              <a:ext cx="437875" cy="856554"/>
              <a:chOff x="2358611" y="1785937"/>
              <a:chExt cx="437875" cy="856554"/>
            </a:xfrm>
            <a:solidFill>
              <a:srgbClr val="FFFFFF"/>
            </a:solidFill>
          </p:grpSpPr>
          <p:sp>
            <p:nvSpPr>
              <p:cNvPr id="31" name="流程图: 联系 30"/>
              <p:cNvSpPr/>
              <p:nvPr/>
            </p:nvSpPr>
            <p:spPr>
              <a:xfrm>
                <a:off x="2466975" y="1785937"/>
                <a:ext cx="161926" cy="161926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2" name="矩形 15"/>
              <p:cNvSpPr/>
              <p:nvPr/>
            </p:nvSpPr>
            <p:spPr>
              <a:xfrm rot="20675967">
                <a:off x="2358611" y="1963707"/>
                <a:ext cx="437875" cy="678784"/>
              </a:xfrm>
              <a:custGeom>
                <a:avLst/>
                <a:gdLst/>
                <a:ahLst/>
                <a:cxnLst/>
                <a:rect l="l" t="t" r="r" b="b"/>
                <a:pathLst>
                  <a:path w="437875" h="678784">
                    <a:moveTo>
                      <a:pt x="303157" y="92510"/>
                    </a:moveTo>
                    <a:lnTo>
                      <a:pt x="303052" y="92891"/>
                    </a:lnTo>
                    <a:lnTo>
                      <a:pt x="304436" y="93273"/>
                    </a:lnTo>
                    <a:close/>
                    <a:moveTo>
                      <a:pt x="281049" y="7795"/>
                    </a:moveTo>
                    <a:lnTo>
                      <a:pt x="212846" y="169313"/>
                    </a:lnTo>
                    <a:lnTo>
                      <a:pt x="218961" y="227806"/>
                    </a:lnTo>
                    <a:cubicBezTo>
                      <a:pt x="226556" y="230722"/>
                      <a:pt x="249328" y="178539"/>
                      <a:pt x="256924" y="181455"/>
                    </a:cubicBezTo>
                    <a:close/>
                    <a:moveTo>
                      <a:pt x="280364" y="0"/>
                    </a:moveTo>
                    <a:lnTo>
                      <a:pt x="377166" y="57708"/>
                    </a:lnTo>
                    <a:lnTo>
                      <a:pt x="377378" y="56612"/>
                    </a:lnTo>
                    <a:lnTo>
                      <a:pt x="437537" y="92476"/>
                    </a:lnTo>
                    <a:lnTo>
                      <a:pt x="437330" y="93575"/>
                    </a:lnTo>
                    <a:lnTo>
                      <a:pt x="437875" y="93900"/>
                    </a:lnTo>
                    <a:lnTo>
                      <a:pt x="436988" y="95388"/>
                    </a:lnTo>
                    <a:lnTo>
                      <a:pt x="387739" y="356610"/>
                    </a:lnTo>
                    <a:lnTo>
                      <a:pt x="383543" y="355454"/>
                    </a:lnTo>
                    <a:cubicBezTo>
                      <a:pt x="378435" y="370934"/>
                      <a:pt x="361826" y="379114"/>
                      <a:pt x="345714" y="374676"/>
                    </a:cubicBezTo>
                    <a:cubicBezTo>
                      <a:pt x="329601" y="370238"/>
                      <a:pt x="319523" y="354707"/>
                      <a:pt x="323064" y="338794"/>
                    </a:cubicBezTo>
                    <a:lnTo>
                      <a:pt x="322639" y="338677"/>
                    </a:lnTo>
                    <a:lnTo>
                      <a:pt x="363438" y="128447"/>
                    </a:lnTo>
                    <a:lnTo>
                      <a:pt x="328095" y="107377"/>
                    </a:lnTo>
                    <a:lnTo>
                      <a:pt x="224981" y="654292"/>
                    </a:lnTo>
                    <a:cubicBezTo>
                      <a:pt x="220091" y="672043"/>
                      <a:pt x="201739" y="682468"/>
                      <a:pt x="183988" y="677579"/>
                    </a:cubicBezTo>
                    <a:cubicBezTo>
                      <a:pt x="166237" y="672689"/>
                      <a:pt x="155811" y="654336"/>
                      <a:pt x="160701" y="636586"/>
                    </a:cubicBezTo>
                    <a:lnTo>
                      <a:pt x="158040" y="635853"/>
                    </a:lnTo>
                    <a:lnTo>
                      <a:pt x="214234" y="346298"/>
                    </a:lnTo>
                    <a:lnTo>
                      <a:pt x="165102" y="332764"/>
                    </a:lnTo>
                    <a:lnTo>
                      <a:pt x="65100" y="610252"/>
                    </a:lnTo>
                    <a:lnTo>
                      <a:pt x="64675" y="610135"/>
                    </a:lnTo>
                    <a:cubicBezTo>
                      <a:pt x="59568" y="625615"/>
                      <a:pt x="42959" y="633795"/>
                      <a:pt x="26846" y="629357"/>
                    </a:cubicBezTo>
                    <a:cubicBezTo>
                      <a:pt x="10733" y="624918"/>
                      <a:pt x="657" y="609388"/>
                      <a:pt x="4196" y="593475"/>
                    </a:cubicBezTo>
                    <a:lnTo>
                      <a:pt x="0" y="592320"/>
                    </a:lnTo>
                    <a:lnTo>
                      <a:pt x="191450" y="69837"/>
                    </a:lnTo>
                    <a:lnTo>
                      <a:pt x="144621" y="69837"/>
                    </a:lnTo>
                    <a:lnTo>
                      <a:pt x="72015" y="271306"/>
                    </a:lnTo>
                    <a:lnTo>
                      <a:pt x="71590" y="271189"/>
                    </a:lnTo>
                    <a:cubicBezTo>
                      <a:pt x="66483" y="286670"/>
                      <a:pt x="49874" y="294850"/>
                      <a:pt x="33761" y="290411"/>
                    </a:cubicBezTo>
                    <a:cubicBezTo>
                      <a:pt x="17649" y="285973"/>
                      <a:pt x="7572" y="270442"/>
                      <a:pt x="11111" y="254530"/>
                    </a:cubicBezTo>
                    <a:lnTo>
                      <a:pt x="6915" y="253374"/>
                    </a:lnTo>
                    <a:lnTo>
                      <a:pt x="98373" y="3779"/>
                    </a:lnTo>
                    <a:lnTo>
                      <a:pt x="98373" y="2047"/>
                    </a:lnTo>
                    <a:lnTo>
                      <a:pt x="99008" y="2047"/>
                    </a:lnTo>
                    <a:lnTo>
                      <a:pt x="99393" y="997"/>
                    </a:lnTo>
                    <a:lnTo>
                      <a:pt x="169431" y="996"/>
                    </a:lnTo>
                    <a:lnTo>
                      <a:pt x="169052" y="2047"/>
                    </a:lnTo>
                    <a:lnTo>
                      <a:pt x="279144" y="20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2814990" y="2124603"/>
              <a:ext cx="388166" cy="0"/>
            </a:xfrm>
            <a:prstGeom prst="line">
              <a:avLst/>
            </a:prstGeom>
            <a:ln w="12700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814990" y="2252188"/>
              <a:ext cx="388166" cy="0"/>
            </a:xfrm>
            <a:prstGeom prst="line">
              <a:avLst/>
            </a:prstGeom>
            <a:ln w="12700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820533" y="2374225"/>
              <a:ext cx="388166" cy="0"/>
            </a:xfrm>
            <a:prstGeom prst="line">
              <a:avLst/>
            </a:prstGeom>
            <a:ln w="12700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流程图: 联系 26"/>
            <p:cNvSpPr/>
            <p:nvPr/>
          </p:nvSpPr>
          <p:spPr>
            <a:xfrm>
              <a:off x="3325151" y="2218906"/>
              <a:ext cx="60996" cy="61016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流程图: 联系 27"/>
            <p:cNvSpPr/>
            <p:nvPr/>
          </p:nvSpPr>
          <p:spPr>
            <a:xfrm>
              <a:off x="3325151" y="2340942"/>
              <a:ext cx="60996" cy="66565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3291879" y="2091320"/>
              <a:ext cx="60996" cy="55471"/>
            </a:xfrm>
            <a:prstGeom prst="line">
              <a:avLst/>
            </a:prstGeom>
            <a:ln w="12700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352875" y="2030304"/>
              <a:ext cx="88724" cy="116487"/>
            </a:xfrm>
            <a:prstGeom prst="line">
              <a:avLst/>
            </a:prstGeom>
            <a:ln w="12700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3204845" y="1146810"/>
            <a:ext cx="41795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7BBC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实践  观察  学习</a:t>
            </a:r>
            <a:endParaRPr lang="zh-CN" altLang="en-US" sz="3200">
              <a:solidFill>
                <a:srgbClr val="7BBC2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 sz="2800" b="1">
              <a:solidFill>
                <a:srgbClr val="7BBC2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53870" y="1189990"/>
            <a:ext cx="1100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7BBC28"/>
                </a:solidFill>
              </a:rPr>
              <a:t>介绍：</a:t>
            </a:r>
            <a:endParaRPr lang="zh-CN" altLang="en-US" sz="3200" b="1">
              <a:solidFill>
                <a:srgbClr val="7BBC28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8940" y="1863090"/>
            <a:ext cx="5829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zh-CN" altLang="en-US" sz="2400"/>
              <a:t>任务一：</a:t>
            </a:r>
            <a:r>
              <a:rPr lang="en-US" altLang="zh-CN" sz="2400">
                <a:latin typeface="Times New Roman" panose="02020603050405020304" charset="0"/>
              </a:rPr>
              <a:t>1.</a:t>
            </a:r>
            <a:r>
              <a:rPr lang="zh-CN" altLang="en-US" sz="2400">
                <a:latin typeface="Times New Roman" panose="02020603050405020304" charset="0"/>
              </a:rPr>
              <a:t>观察消防栓位置及安全通道</a:t>
            </a:r>
            <a:endParaRPr lang="zh-CN" altLang="en-US" sz="2400">
              <a:latin typeface="Times New Roman" panose="02020603050405020304" charset="0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charset="0"/>
              </a:rPr>
              <a:t>                </a:t>
            </a:r>
            <a:r>
              <a:rPr lang="en-US" altLang="zh-CN" sz="2400">
                <a:latin typeface="Times New Roman" panose="02020603050405020304" charset="0"/>
              </a:rPr>
              <a:t>2.</a:t>
            </a:r>
            <a:r>
              <a:rPr lang="zh-CN" altLang="en-US" sz="2400">
                <a:latin typeface="Times New Roman" panose="02020603050405020304" charset="0"/>
              </a:rPr>
              <a:t>团队合作制作楼层平面图</a:t>
            </a:r>
            <a:endParaRPr lang="zh-CN" altLang="en-US" sz="2400">
              <a:latin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78940" y="3018790"/>
            <a:ext cx="5258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zh-CN" altLang="en-US" sz="2400"/>
              <a:t>任务二：分组管理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3995" y="33655"/>
            <a:ext cx="2748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FontTx/>
              <a:buBlip>
                <a:blip r:embed="rId1"/>
              </a:buBlip>
              <a:defRPr/>
            </a:pPr>
            <a:r>
              <a:rPr lang="en-US" altLang="zh-CN" sz="2800" spc="100">
                <a:solidFill>
                  <a:srgbClr val="FFFFFF"/>
                </a:solidFill>
                <a:uFillTx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spc="100">
                <a:solidFill>
                  <a:srgbClr val="FFFFFF"/>
                </a:solidFill>
                <a:uFillTx/>
                <a:ea typeface="微软雅黑" panose="020B0503020204020204" pitchFamily="34" charset="-122"/>
                <a:sym typeface="+mn-ea"/>
              </a:rPr>
              <a:t>本次实践任务</a:t>
            </a:r>
            <a:endParaRPr lang="zh-CN" altLang="en-US" sz="2800" b="1" spc="100" dirty="0">
              <a:solidFill>
                <a:srgbClr val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8" name="左大括号 7"/>
          <p:cNvSpPr/>
          <p:nvPr/>
        </p:nvSpPr>
        <p:spPr>
          <a:xfrm>
            <a:off x="3881755" y="3774440"/>
            <a:ext cx="183515" cy="83947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74035" y="3963670"/>
            <a:ext cx="991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组长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4152265" y="3613785"/>
            <a:ext cx="2553335" cy="1065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ts val="3800"/>
              </a:lnSpc>
            </a:pPr>
            <a:r>
              <a:rPr lang="en-US" altLang="zh-CN" sz="2400">
                <a:latin typeface="Times New Roman" panose="02020603050405020304" charset="0"/>
                <a:sym typeface="+mn-ea"/>
              </a:rPr>
              <a:t>1.</a:t>
            </a:r>
            <a:r>
              <a:rPr lang="zh-CN" altLang="en-US" sz="2400">
                <a:latin typeface="Times New Roman" panose="02020603050405020304" charset="0"/>
                <a:sym typeface="+mn-ea"/>
              </a:rPr>
              <a:t>分配任务</a:t>
            </a:r>
            <a:endParaRPr lang="zh-CN" altLang="en-US" sz="2400">
              <a:latin typeface="Times New Roman" panose="02020603050405020304" charset="0"/>
            </a:endParaRPr>
          </a:p>
          <a:p>
            <a:pPr eaLnBrk="1" latinLnBrk="0" hangingPunct="1">
              <a:lnSpc>
                <a:spcPts val="3800"/>
              </a:lnSpc>
            </a:pPr>
            <a:r>
              <a:rPr lang="en-US" altLang="zh-CN" sz="2400">
                <a:latin typeface="Times New Roman" panose="02020603050405020304" charset="0"/>
                <a:sym typeface="+mn-ea"/>
              </a:rPr>
              <a:t>2.</a:t>
            </a:r>
            <a:r>
              <a:rPr lang="zh-CN" altLang="en-US" sz="2400">
                <a:latin typeface="Times New Roman" panose="02020603050405020304" charset="0"/>
                <a:sym typeface="+mn-ea"/>
              </a:rPr>
              <a:t>指挥管理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zoom/>
      </p:transition>
    </mc:Choice>
    <mc:Fallback>
      <p:transition advClick="0" advTm="5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1" grpId="1"/>
      <p:bldP spid="4" grpId="1"/>
      <p:bldP spid="12" grpId="0"/>
      <p:bldP spid="12" grpId="1"/>
      <p:bldP spid="12" grpId="2"/>
      <p:bldP spid="18" grpId="0"/>
      <p:bldP spid="20" grpId="0"/>
      <p:bldP spid="8" grpId="0" animBg="1"/>
      <p:bldP spid="10" grpId="0"/>
      <p:bldP spid="20" grpId="1"/>
      <p:bldP spid="8" grpId="1" animBg="1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3" name="组合 6"/>
          <p:cNvGrpSpPr/>
          <p:nvPr/>
        </p:nvGrpSpPr>
        <p:grpSpPr bwMode="auto">
          <a:xfrm>
            <a:off x="-1588" y="199884"/>
            <a:ext cx="9212263" cy="5010291"/>
            <a:chOff x="-2381" y="200025"/>
            <a:chExt cx="9212810" cy="5010730"/>
          </a:xfrm>
        </p:grpSpPr>
        <p:sp>
          <p:nvSpPr>
            <p:cNvPr id="55319" name="TextBox 15"/>
            <p:cNvSpPr txBox="1">
              <a:spLocks noChangeArrowheads="1"/>
            </p:cNvSpPr>
            <p:nvPr/>
          </p:nvSpPr>
          <p:spPr bwMode="auto">
            <a:xfrm>
              <a:off x="895350" y="200025"/>
              <a:ext cx="3206750" cy="4915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 sz="26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55313" name="组合 8"/>
            <p:cNvGrpSpPr/>
            <p:nvPr/>
          </p:nvGrpSpPr>
          <p:grpSpPr bwMode="auto">
            <a:xfrm>
              <a:off x="-2381" y="4968591"/>
              <a:ext cx="9212810" cy="242164"/>
              <a:chOff x="-2381" y="4968591"/>
              <a:chExt cx="9212810" cy="24216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-2381" y="4980548"/>
                <a:ext cx="9208048" cy="204805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793" y="4967847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16" name="TextBox 12"/>
              <p:cNvSpPr txBox="1">
                <a:spLocks noChangeArrowheads="1"/>
              </p:cNvSpPr>
              <p:nvPr/>
            </p:nvSpPr>
            <p:spPr bwMode="auto">
              <a:xfrm>
                <a:off x="7740988" y="4979923"/>
                <a:ext cx="543382" cy="230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42/ 43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337" name="组合 40"/>
          <p:cNvGrpSpPr/>
          <p:nvPr/>
        </p:nvGrpSpPr>
        <p:grpSpPr bwMode="auto">
          <a:xfrm>
            <a:off x="-920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4363" name="TextBox 9"/>
              <p:cNvSpPr txBox="1">
                <a:spLocks noChangeArrowheads="1"/>
              </p:cNvSpPr>
              <p:nvPr/>
            </p:nvSpPr>
            <p:spPr bwMode="auto">
              <a:xfrm>
                <a:off x="803482" y="3616"/>
                <a:ext cx="2686845" cy="4915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endParaRPr lang="zh-CN" altLang="en-US" sz="26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20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6525" y="1364615"/>
            <a:ext cx="1798320" cy="2935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eaLnBrk="1" latinLnBrk="0" hangingPunct="1">
              <a:lnSpc>
                <a:spcPts val="3800"/>
              </a:lnSpc>
              <a:spcBef>
                <a:spcPts val="1200"/>
              </a:spcBef>
            </a:pPr>
            <a:r>
              <a:rPr lang="zh-CN" altLang="en-US" sz="28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聪明出于勤奋，天才在于积累。</a:t>
            </a:r>
            <a:endParaRPr lang="zh-CN" altLang="en-US" sz="2800" spc="200">
              <a:solidFill>
                <a:srgbClr val="003366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  <a:p>
            <a:pPr eaLnBrk="1" latinLnBrk="0" hangingPunct="1">
              <a:lnSpc>
                <a:spcPts val="3800"/>
              </a:lnSpc>
              <a:spcBef>
                <a:spcPts val="1200"/>
              </a:spcBef>
            </a:pPr>
            <a:r>
              <a:rPr lang="en-US" altLang="zh-CN" sz="28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        —</a:t>
            </a:r>
            <a:r>
              <a:rPr lang="zh-CN" altLang="en-US" sz="2800" spc="200">
                <a:solidFill>
                  <a:srgbClr val="003366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华罗庚</a:t>
            </a:r>
            <a:endParaRPr lang="zh-CN" altLang="en-US" sz="2800" spc="200">
              <a:solidFill>
                <a:srgbClr val="003366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 descr="QQ图片201801082036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7500" y="64770"/>
            <a:ext cx="19405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勤奋五组</a:t>
            </a:r>
            <a:endParaRPr lang="zh-CN" altLang="en-US" sz="26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7" name="图片 6" descr="QQ图片20180116105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" y="894715"/>
            <a:ext cx="5166995" cy="38754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5075" y="4310380"/>
            <a:ext cx="15252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4000" b="1" spc="150">
                <a:ln w="12700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</a:rPr>
              <a:t>1742</a:t>
            </a:r>
            <a:endParaRPr lang="en-US" altLang="zh-CN" sz="4000" b="1" spc="150">
              <a:ln w="12700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/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wheel spokes="8"/>
      </p:transition>
    </mc:Choice>
    <mc:Fallback>
      <p:transition advClick="0" advTm="4000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3" name="组合 6"/>
          <p:cNvGrpSpPr/>
          <p:nvPr/>
        </p:nvGrpSpPr>
        <p:grpSpPr bwMode="auto">
          <a:xfrm>
            <a:off x="-1588" y="199884"/>
            <a:ext cx="9212263" cy="5010291"/>
            <a:chOff x="-2381" y="200025"/>
            <a:chExt cx="9212810" cy="5010730"/>
          </a:xfrm>
        </p:grpSpPr>
        <p:sp>
          <p:nvSpPr>
            <p:cNvPr id="55319" name="TextBox 15"/>
            <p:cNvSpPr txBox="1">
              <a:spLocks noChangeArrowheads="1"/>
            </p:cNvSpPr>
            <p:nvPr/>
          </p:nvSpPr>
          <p:spPr bwMode="auto">
            <a:xfrm>
              <a:off x="895350" y="200025"/>
              <a:ext cx="3206750" cy="4915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 sz="26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55313" name="组合 8"/>
            <p:cNvGrpSpPr/>
            <p:nvPr/>
          </p:nvGrpSpPr>
          <p:grpSpPr bwMode="auto">
            <a:xfrm>
              <a:off x="-2381" y="4968591"/>
              <a:ext cx="9212810" cy="242164"/>
              <a:chOff x="-2381" y="4968591"/>
              <a:chExt cx="9212810" cy="24216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-2381" y="4980548"/>
                <a:ext cx="9208048" cy="204805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793" y="4967847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16" name="TextBox 12"/>
              <p:cNvSpPr txBox="1">
                <a:spLocks noChangeArrowheads="1"/>
              </p:cNvSpPr>
              <p:nvPr/>
            </p:nvSpPr>
            <p:spPr bwMode="auto">
              <a:xfrm>
                <a:off x="7740988" y="4979923"/>
                <a:ext cx="543382" cy="230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42/ 43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5311" name="TextBox 40"/>
          <p:cNvSpPr txBox="1">
            <a:spLocks noChangeArrowheads="1"/>
          </p:cNvSpPr>
          <p:nvPr/>
        </p:nvSpPr>
        <p:spPr bwMode="auto">
          <a:xfrm>
            <a:off x="8398510" y="1158240"/>
            <a:ext cx="5334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3600">
              <a:solidFill>
                <a:srgbClr val="F2F2F2"/>
              </a:solidFill>
              <a:latin typeface="DFGothic-EB"/>
              <a:ea typeface="DFGothic-EB"/>
              <a:cs typeface="DFGothic-EB"/>
            </a:endParaRPr>
          </a:p>
        </p:txBody>
      </p:sp>
      <p:grpSp>
        <p:nvGrpSpPr>
          <p:cNvPr id="14337" name="组合 40"/>
          <p:cNvGrpSpPr/>
          <p:nvPr/>
        </p:nvGrpSpPr>
        <p:grpSpPr bwMode="auto">
          <a:xfrm>
            <a:off x="-920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4363" name="TextBox 9"/>
              <p:cNvSpPr txBox="1">
                <a:spLocks noChangeArrowheads="1"/>
              </p:cNvSpPr>
              <p:nvPr/>
            </p:nvSpPr>
            <p:spPr bwMode="auto">
              <a:xfrm>
                <a:off x="803482" y="3616"/>
                <a:ext cx="2686845" cy="4915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endParaRPr lang="zh-CN" altLang="en-US" sz="26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21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4" name="图片 3" descr="QQ图片201801082036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0525" y="95250"/>
            <a:ext cx="25990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写在后面的话</a:t>
            </a:r>
            <a:endParaRPr lang="zh-CN" altLang="en-US" sz="26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43175" y="1188720"/>
            <a:ext cx="5654675" cy="3122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>
                <a:sym typeface="+mn-ea"/>
              </a:rPr>
              <a:t>        </a:t>
            </a:r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该 </a:t>
            </a:r>
            <a:r>
              <a:rPr lang="en-US" altLang="zh-CN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PPT </a:t>
            </a:r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的制作历时一个多月之久，期间得到了</a:t>
            </a:r>
            <a:r>
              <a:rPr lang="zh-CN" altLang="en-US" sz="2000">
                <a:solidFill>
                  <a:srgbClr val="000099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李耀进</a:t>
            </a:r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老师的点拨、得到了</a:t>
            </a:r>
            <a:r>
              <a:rPr lang="zh-CN" altLang="en-US" sz="2000">
                <a:solidFill>
                  <a:srgbClr val="000099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徐文静</a:t>
            </a:r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老师具体的、精益求精的指导和修改，得到了</a:t>
            </a:r>
            <a:r>
              <a:rPr lang="zh-CN" altLang="en-US" sz="2000">
                <a:solidFill>
                  <a:srgbClr val="000099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孙迎霞</a:t>
            </a:r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老师的全程支持和帮助，在此一并表达感激之情，由衷感谢三位老师。最后，还应该感谢我们全班同学的付出、支持和配合。</a:t>
            </a:r>
            <a:endParaRPr lang="zh-CN" altLang="en-US" sz="20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        </a:t>
            </a:r>
            <a:r>
              <a:rPr lang="zh-CN" altLang="en-US" sz="2000">
                <a:latin typeface="华文新魏" panose="02010800040101010101" charset="-122"/>
                <a:ea typeface="华文新魏" panose="02010800040101010101" charset="-122"/>
                <a:sym typeface="+mn-ea"/>
              </a:rPr>
              <a:t>制作过程中我们学到了很多相关知识，也得到了长足的进步和成长，再次感谢！</a:t>
            </a:r>
            <a:endParaRPr lang="zh-CN" altLang="en-US" sz="200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grpSp>
        <p:nvGrpSpPr>
          <p:cNvPr id="13324" name="组合 104"/>
          <p:cNvGrpSpPr/>
          <p:nvPr/>
        </p:nvGrpSpPr>
        <p:grpSpPr bwMode="auto">
          <a:xfrm>
            <a:off x="796290" y="1158240"/>
            <a:ext cx="1350645" cy="1391920"/>
            <a:chOff x="6026239" y="214539"/>
            <a:chExt cx="1742986" cy="1742986"/>
          </a:xfrm>
        </p:grpSpPr>
        <p:sp>
          <p:nvSpPr>
            <p:cNvPr id="102" name="矩形 101"/>
            <p:cNvSpPr/>
            <p:nvPr/>
          </p:nvSpPr>
          <p:spPr>
            <a:xfrm>
              <a:off x="6435793" y="579645"/>
              <a:ext cx="852444" cy="988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流程图: 联系 10"/>
            <p:cNvSpPr/>
            <p:nvPr/>
          </p:nvSpPr>
          <p:spPr>
            <a:xfrm>
              <a:off x="6026239" y="214539"/>
              <a:ext cx="1742986" cy="1742986"/>
            </a:xfrm>
            <a:custGeom>
              <a:avLst/>
              <a:gdLst/>
              <a:ahLst/>
              <a:cxnLst/>
              <a:rect l="l" t="t" r="r" b="b"/>
              <a:pathLst>
                <a:path w="5962650" h="5962650">
                  <a:moveTo>
                    <a:pt x="2425174" y="2542964"/>
                  </a:moveTo>
                  <a:cubicBezTo>
                    <a:pt x="2377867" y="2542964"/>
                    <a:pt x="2339517" y="2581314"/>
                    <a:pt x="2339518" y="2628621"/>
                  </a:cubicBezTo>
                  <a:cubicBezTo>
                    <a:pt x="2339518" y="2675928"/>
                    <a:pt x="2377868" y="2714278"/>
                    <a:pt x="2425175" y="2714277"/>
                  </a:cubicBezTo>
                  <a:cubicBezTo>
                    <a:pt x="2472483" y="2714278"/>
                    <a:pt x="2510833" y="2675928"/>
                    <a:pt x="2510832" y="2628621"/>
                  </a:cubicBezTo>
                  <a:cubicBezTo>
                    <a:pt x="2510831" y="2581313"/>
                    <a:pt x="2472482" y="2542964"/>
                    <a:pt x="2425174" y="2542964"/>
                  </a:cubicBezTo>
                  <a:close/>
                  <a:moveTo>
                    <a:pt x="2404726" y="2380617"/>
                  </a:moveTo>
                  <a:lnTo>
                    <a:pt x="2459011" y="2381675"/>
                  </a:lnTo>
                  <a:lnTo>
                    <a:pt x="2475179" y="2457011"/>
                  </a:lnTo>
                  <a:cubicBezTo>
                    <a:pt x="2505072" y="2465548"/>
                    <a:pt x="2532151" y="2481892"/>
                    <a:pt x="2553633" y="2504364"/>
                  </a:cubicBezTo>
                  <a:lnTo>
                    <a:pt x="2627825" y="2483569"/>
                  </a:lnTo>
                  <a:lnTo>
                    <a:pt x="2654052" y="2531107"/>
                  </a:lnTo>
                  <a:lnTo>
                    <a:pt x="2596893" y="2582778"/>
                  </a:lnTo>
                  <a:cubicBezTo>
                    <a:pt x="2604445" y="2612932"/>
                    <a:pt x="2603829" y="2644556"/>
                    <a:pt x="2595108" y="2674394"/>
                  </a:cubicBezTo>
                  <a:lnTo>
                    <a:pt x="2650211" y="2728250"/>
                  </a:lnTo>
                  <a:lnTo>
                    <a:pt x="2622155" y="2774731"/>
                  </a:lnTo>
                  <a:lnTo>
                    <a:pt x="2548827" y="2751063"/>
                  </a:lnTo>
                  <a:cubicBezTo>
                    <a:pt x="2526488" y="2772682"/>
                    <a:pt x="2498793" y="2787959"/>
                    <a:pt x="2468590" y="2795326"/>
                  </a:cubicBezTo>
                  <a:lnTo>
                    <a:pt x="2449502" y="2869976"/>
                  </a:lnTo>
                  <a:lnTo>
                    <a:pt x="2395217" y="2868918"/>
                  </a:lnTo>
                  <a:lnTo>
                    <a:pt x="2379050" y="2793582"/>
                  </a:lnTo>
                  <a:cubicBezTo>
                    <a:pt x="2349157" y="2785046"/>
                    <a:pt x="2322078" y="2768700"/>
                    <a:pt x="2300596" y="2746229"/>
                  </a:cubicBezTo>
                  <a:lnTo>
                    <a:pt x="2226404" y="2767024"/>
                  </a:lnTo>
                  <a:lnTo>
                    <a:pt x="2200177" y="2719486"/>
                  </a:lnTo>
                  <a:lnTo>
                    <a:pt x="2257336" y="2667815"/>
                  </a:lnTo>
                  <a:cubicBezTo>
                    <a:pt x="2249782" y="2637660"/>
                    <a:pt x="2250399" y="2606038"/>
                    <a:pt x="2259119" y="2576200"/>
                  </a:cubicBezTo>
                  <a:lnTo>
                    <a:pt x="2204017" y="2522342"/>
                  </a:lnTo>
                  <a:lnTo>
                    <a:pt x="2232074" y="2475862"/>
                  </a:lnTo>
                  <a:lnTo>
                    <a:pt x="2305400" y="2499530"/>
                  </a:lnTo>
                  <a:cubicBezTo>
                    <a:pt x="2327739" y="2477912"/>
                    <a:pt x="2355436" y="2462633"/>
                    <a:pt x="2385637" y="2455267"/>
                  </a:cubicBezTo>
                  <a:close/>
                  <a:moveTo>
                    <a:pt x="3115311" y="2206623"/>
                  </a:moveTo>
                  <a:cubicBezTo>
                    <a:pt x="3018867" y="2206624"/>
                    <a:pt x="2940685" y="2284805"/>
                    <a:pt x="2940686" y="2381248"/>
                  </a:cubicBezTo>
                  <a:cubicBezTo>
                    <a:pt x="2940685" y="2477691"/>
                    <a:pt x="3018867" y="2555873"/>
                    <a:pt x="3115310" y="2555873"/>
                  </a:cubicBezTo>
                  <a:cubicBezTo>
                    <a:pt x="3211754" y="2555874"/>
                    <a:pt x="3289936" y="2477691"/>
                    <a:pt x="3289935" y="2381248"/>
                  </a:cubicBezTo>
                  <a:cubicBezTo>
                    <a:pt x="3289936" y="2284805"/>
                    <a:pt x="3211754" y="2206624"/>
                    <a:pt x="3115311" y="2206623"/>
                  </a:cubicBezTo>
                  <a:close/>
                  <a:moveTo>
                    <a:pt x="3073623" y="1875656"/>
                  </a:moveTo>
                  <a:lnTo>
                    <a:pt x="3184291" y="1877811"/>
                  </a:lnTo>
                  <a:lnTo>
                    <a:pt x="3217252" y="2031395"/>
                  </a:lnTo>
                  <a:cubicBezTo>
                    <a:pt x="3278192" y="2048798"/>
                    <a:pt x="3333397" y="2082120"/>
                    <a:pt x="3377190" y="2127932"/>
                  </a:cubicBezTo>
                  <a:lnTo>
                    <a:pt x="3528442" y="2085539"/>
                  </a:lnTo>
                  <a:lnTo>
                    <a:pt x="3581909" y="2182452"/>
                  </a:lnTo>
                  <a:lnTo>
                    <a:pt x="3465383" y="2287791"/>
                  </a:lnTo>
                  <a:cubicBezTo>
                    <a:pt x="3480780" y="2349265"/>
                    <a:pt x="3479524" y="2413733"/>
                    <a:pt x="3461746" y="2474564"/>
                  </a:cubicBezTo>
                  <a:lnTo>
                    <a:pt x="3574081" y="2584359"/>
                  </a:lnTo>
                  <a:lnTo>
                    <a:pt x="3516883" y="2679117"/>
                  </a:lnTo>
                  <a:lnTo>
                    <a:pt x="3367395" y="2630866"/>
                  </a:lnTo>
                  <a:cubicBezTo>
                    <a:pt x="3321853" y="2674939"/>
                    <a:pt x="3265392" y="2706086"/>
                    <a:pt x="3203820" y="2721104"/>
                  </a:cubicBezTo>
                  <a:lnTo>
                    <a:pt x="3164906" y="2873288"/>
                  </a:lnTo>
                  <a:lnTo>
                    <a:pt x="3054236" y="2871132"/>
                  </a:lnTo>
                  <a:lnTo>
                    <a:pt x="3021276" y="2717549"/>
                  </a:lnTo>
                  <a:cubicBezTo>
                    <a:pt x="2960335" y="2700145"/>
                    <a:pt x="2905131" y="2666823"/>
                    <a:pt x="2861339" y="2621011"/>
                  </a:cubicBezTo>
                  <a:lnTo>
                    <a:pt x="2710087" y="2663405"/>
                  </a:lnTo>
                  <a:lnTo>
                    <a:pt x="2656620" y="2566491"/>
                  </a:lnTo>
                  <a:lnTo>
                    <a:pt x="2773145" y="2461153"/>
                  </a:lnTo>
                  <a:cubicBezTo>
                    <a:pt x="2757748" y="2399678"/>
                    <a:pt x="2759004" y="2335211"/>
                    <a:pt x="2776782" y="2274381"/>
                  </a:cubicBezTo>
                  <a:lnTo>
                    <a:pt x="2664447" y="2164585"/>
                  </a:lnTo>
                  <a:lnTo>
                    <a:pt x="2721646" y="2069827"/>
                  </a:lnTo>
                  <a:lnTo>
                    <a:pt x="2871133" y="2118077"/>
                  </a:lnTo>
                  <a:cubicBezTo>
                    <a:pt x="2916675" y="2074005"/>
                    <a:pt x="2973136" y="2042858"/>
                    <a:pt x="3034708" y="2027840"/>
                  </a:cubicBezTo>
                  <a:close/>
                  <a:moveTo>
                    <a:pt x="2888272" y="1627335"/>
                  </a:moveTo>
                  <a:cubicBezTo>
                    <a:pt x="2882765" y="1627646"/>
                    <a:pt x="2877363" y="1628026"/>
                    <a:pt x="2872173" y="1629612"/>
                  </a:cubicBezTo>
                  <a:cubicBezTo>
                    <a:pt x="2296419" y="1637776"/>
                    <a:pt x="1832609" y="2077827"/>
                    <a:pt x="1832609" y="2619374"/>
                  </a:cubicBezTo>
                  <a:cubicBezTo>
                    <a:pt x="1832609" y="2782559"/>
                    <a:pt x="1874723" y="2936528"/>
                    <a:pt x="1950083" y="3071844"/>
                  </a:cubicBezTo>
                  <a:lnTo>
                    <a:pt x="1950083" y="3098992"/>
                  </a:lnTo>
                  <a:cubicBezTo>
                    <a:pt x="1969454" y="3118941"/>
                    <a:pt x="1988510" y="3139751"/>
                    <a:pt x="2006072" y="3162274"/>
                  </a:cubicBezTo>
                  <a:cubicBezTo>
                    <a:pt x="2030326" y="3197836"/>
                    <a:pt x="2057373" y="3231512"/>
                    <a:pt x="2087086" y="3262938"/>
                  </a:cubicBezTo>
                  <a:cubicBezTo>
                    <a:pt x="2275764" y="3513518"/>
                    <a:pt x="2412774" y="3827374"/>
                    <a:pt x="2437450" y="4046538"/>
                  </a:cubicBezTo>
                  <a:lnTo>
                    <a:pt x="2432683" y="4140942"/>
                  </a:lnTo>
                  <a:lnTo>
                    <a:pt x="2432683" y="4327524"/>
                  </a:lnTo>
                  <a:lnTo>
                    <a:pt x="3594733" y="4327524"/>
                  </a:lnTo>
                  <a:lnTo>
                    <a:pt x="3594733" y="3950160"/>
                  </a:lnTo>
                  <a:cubicBezTo>
                    <a:pt x="3595816" y="3949727"/>
                    <a:pt x="3596899" y="3949291"/>
                    <a:pt x="3597910" y="3948675"/>
                  </a:cubicBezTo>
                  <a:lnTo>
                    <a:pt x="3597910" y="3920067"/>
                  </a:lnTo>
                  <a:cubicBezTo>
                    <a:pt x="3597910" y="3896102"/>
                    <a:pt x="3617338" y="3876674"/>
                    <a:pt x="3641303" y="3876674"/>
                  </a:cubicBezTo>
                  <a:lnTo>
                    <a:pt x="3960917" y="3876674"/>
                  </a:lnTo>
                  <a:lnTo>
                    <a:pt x="3965695" y="3878653"/>
                  </a:lnTo>
                  <a:cubicBezTo>
                    <a:pt x="4003649" y="3848139"/>
                    <a:pt x="4040184" y="3818647"/>
                    <a:pt x="4039235" y="3816349"/>
                  </a:cubicBezTo>
                  <a:lnTo>
                    <a:pt x="4019075" y="3720812"/>
                  </a:lnTo>
                  <a:cubicBezTo>
                    <a:pt x="4008898" y="3696874"/>
                    <a:pt x="4020054" y="3669220"/>
                    <a:pt x="4043992" y="3659043"/>
                  </a:cubicBezTo>
                  <a:lnTo>
                    <a:pt x="4089774" y="3603991"/>
                  </a:lnTo>
                  <a:cubicBezTo>
                    <a:pt x="4089687" y="3577183"/>
                    <a:pt x="4078168" y="3553203"/>
                    <a:pt x="4059465" y="3537588"/>
                  </a:cubicBezTo>
                  <a:lnTo>
                    <a:pt x="4063114" y="3531868"/>
                  </a:lnTo>
                  <a:cubicBezTo>
                    <a:pt x="4053832" y="3516303"/>
                    <a:pt x="4043764" y="3501361"/>
                    <a:pt x="4034667" y="3486419"/>
                  </a:cubicBezTo>
                  <a:lnTo>
                    <a:pt x="4099193" y="3446588"/>
                  </a:lnTo>
                  <a:lnTo>
                    <a:pt x="4101967" y="3440030"/>
                  </a:lnTo>
                  <a:lnTo>
                    <a:pt x="4048512" y="3241239"/>
                  </a:lnTo>
                  <a:lnTo>
                    <a:pt x="4146148" y="3198615"/>
                  </a:lnTo>
                  <a:lnTo>
                    <a:pt x="4150359" y="3146424"/>
                  </a:lnTo>
                  <a:cubicBezTo>
                    <a:pt x="4150359" y="3129821"/>
                    <a:pt x="4150170" y="3113282"/>
                    <a:pt x="4148737" y="3096835"/>
                  </a:cubicBezTo>
                  <a:lnTo>
                    <a:pt x="4002502" y="2725878"/>
                  </a:lnTo>
                  <a:lnTo>
                    <a:pt x="4057698" y="2603163"/>
                  </a:lnTo>
                  <a:lnTo>
                    <a:pt x="3896135" y="2193326"/>
                  </a:lnTo>
                  <a:lnTo>
                    <a:pt x="3957482" y="2128582"/>
                  </a:lnTo>
                  <a:lnTo>
                    <a:pt x="3864275" y="2030076"/>
                  </a:lnTo>
                  <a:lnTo>
                    <a:pt x="3865716" y="2028354"/>
                  </a:lnTo>
                  <a:lnTo>
                    <a:pt x="3739392" y="1882698"/>
                  </a:lnTo>
                  <a:lnTo>
                    <a:pt x="3760040" y="1842459"/>
                  </a:lnTo>
                  <a:cubicBezTo>
                    <a:pt x="3692769" y="1800916"/>
                    <a:pt x="3605553" y="1764040"/>
                    <a:pt x="3521396" y="1734805"/>
                  </a:cubicBezTo>
                  <a:cubicBezTo>
                    <a:pt x="3398436" y="1665427"/>
                    <a:pt x="3203669" y="1627750"/>
                    <a:pt x="3002312" y="1628954"/>
                  </a:cubicBezTo>
                  <a:close/>
                  <a:moveTo>
                    <a:pt x="2981325" y="0"/>
                  </a:moveTo>
                  <a:cubicBezTo>
                    <a:pt x="4627865" y="0"/>
                    <a:pt x="5962650" y="1334785"/>
                    <a:pt x="5962650" y="2981325"/>
                  </a:cubicBezTo>
                  <a:cubicBezTo>
                    <a:pt x="5962650" y="4627865"/>
                    <a:pt x="4627865" y="5962650"/>
                    <a:pt x="2981325" y="5962650"/>
                  </a:cubicBezTo>
                  <a:cubicBezTo>
                    <a:pt x="1334785" y="5962650"/>
                    <a:pt x="0" y="4627865"/>
                    <a:pt x="0" y="2981325"/>
                  </a:cubicBezTo>
                  <a:cubicBezTo>
                    <a:pt x="0" y="1334785"/>
                    <a:pt x="1334785" y="0"/>
                    <a:pt x="2981325" y="0"/>
                  </a:cubicBezTo>
                  <a:close/>
                </a:path>
              </a:pathLst>
            </a:custGeom>
            <a:solidFill>
              <a:srgbClr val="7BB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2052" name="AutoShape 4"/>
          <p:cNvCxnSpPr/>
          <p:nvPr/>
        </p:nvCxnSpPr>
        <p:spPr>
          <a:xfrm flipV="1">
            <a:off x="-82867" y="4870450"/>
            <a:ext cx="2786062" cy="0"/>
          </a:xfrm>
          <a:prstGeom prst="straightConnector1">
            <a:avLst/>
          </a:prstGeom>
          <a:ln w="25400" cap="flat" cmpd="sng">
            <a:solidFill>
              <a:srgbClr val="33CC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3" name="直接连接符 39"/>
          <p:cNvCxnSpPr/>
          <p:nvPr/>
        </p:nvCxnSpPr>
        <p:spPr>
          <a:xfrm>
            <a:off x="-109855" y="4737100"/>
            <a:ext cx="1571625" cy="1588"/>
          </a:xfrm>
          <a:prstGeom prst="line">
            <a:avLst/>
          </a:prstGeom>
          <a:ln w="254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4" name="直接连接符 41"/>
          <p:cNvCxnSpPr/>
          <p:nvPr/>
        </p:nvCxnSpPr>
        <p:spPr>
          <a:xfrm>
            <a:off x="-109855" y="4594225"/>
            <a:ext cx="1143000" cy="1588"/>
          </a:xfrm>
          <a:prstGeom prst="line">
            <a:avLst/>
          </a:prstGeom>
          <a:ln w="19050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5" name="直接连接符 43"/>
          <p:cNvCxnSpPr/>
          <p:nvPr/>
        </p:nvCxnSpPr>
        <p:spPr>
          <a:xfrm>
            <a:off x="-109855" y="4451350"/>
            <a:ext cx="928688" cy="1588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6" name="直接连接符 20"/>
          <p:cNvCxnSpPr/>
          <p:nvPr/>
        </p:nvCxnSpPr>
        <p:spPr>
          <a:xfrm>
            <a:off x="-109855" y="4310063"/>
            <a:ext cx="714375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057" name="直接连接符 24"/>
          <p:cNvCxnSpPr/>
          <p:nvPr/>
        </p:nvCxnSpPr>
        <p:spPr>
          <a:xfrm>
            <a:off x="-109855" y="4967288"/>
            <a:ext cx="500063" cy="1587"/>
          </a:xfrm>
          <a:prstGeom prst="line">
            <a:avLst/>
          </a:prstGeom>
          <a:ln w="9525" cap="flat" cmpd="sng">
            <a:solidFill>
              <a:srgbClr val="96C038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7585075" y="4310380"/>
            <a:ext cx="15252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4000" b="1" spc="150">
                <a:ln w="1016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</a:rPr>
              <a:t>1742</a:t>
            </a:r>
            <a:endParaRPr lang="en-US" altLang="zh-CN" sz="4000" b="1" spc="150">
              <a:ln w="1016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9000">
        <p:strips dir="ld"/>
      </p:transition>
    </mc:Choice>
    <mc:Fallback>
      <p:transition advClick="0" advTm="9000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3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7"/>
      <p:bldP spid="2" grpId="8"/>
      <p:bldP spid="2" grpId="9"/>
      <p:bldP spid="2" grpId="10"/>
      <p:bldP spid="2" grpId="11"/>
      <p:bldP spid="2" grpId="12"/>
      <p:bldP spid="2" grpId="13"/>
      <p:bldP spid="2" grpId="14"/>
      <p:bldP spid="2" grpId="15"/>
      <p:bldP spid="2" grpId="16"/>
      <p:bldP spid="2" grpId="17"/>
      <p:bldP spid="2" grpId="18"/>
      <p:bldP spid="2" grpId="19"/>
      <p:bldP spid="2" grpId="20"/>
      <p:bldP spid="2" grpId="21"/>
      <p:bldP spid="2" grpId="22"/>
      <p:bldP spid="2" grpId="23"/>
      <p:bldP spid="2" grpId="24"/>
      <p:bldP spid="2" grpId="25"/>
      <p:bldP spid="2" grpId="26"/>
      <p:bldP spid="2" grpId="27"/>
      <p:bldP spid="2" grpId="28"/>
      <p:bldP spid="2" grpId="29"/>
      <p:bldP spid="2" grpId="3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1"/>
          <p:cNvPicPr>
            <a:picLocks noChangeAspect="1"/>
          </p:cNvPicPr>
          <p:nvPr/>
        </p:nvPicPr>
        <p:blipFill>
          <a:blip r:embed="rId1"/>
          <a:srcRect t="16415"/>
          <a:stretch>
            <a:fillRect/>
          </a:stretch>
        </p:blipFill>
        <p:spPr bwMode="auto">
          <a:xfrm>
            <a:off x="3000375" y="0"/>
            <a:ext cx="6188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-5080" y="0"/>
            <a:ext cx="3005138" cy="5184775"/>
          </a:xfrm>
          <a:prstGeom prst="rect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04900" y="381635"/>
            <a:ext cx="38804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A6B2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洛阳铁路信</a:t>
            </a:r>
            <a:r>
              <a:rPr lang="zh-CN" altLang="en-US" sz="2800" b="1">
                <a:solidFill>
                  <a:srgbClr val="33A6B2"/>
                </a:solidFill>
              </a:rPr>
              <a:t>息工程学校</a:t>
            </a:r>
            <a:endParaRPr lang="zh-CN" altLang="en-US" sz="2800" b="1">
              <a:solidFill>
                <a:srgbClr val="33A6B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16196" y="2195195"/>
            <a:ext cx="309880" cy="10452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perspectiveRight"/>
              <a:lightRig rig="threePt" dir="t">
                <a:rot lat="0" lon="0" rev="0"/>
              </a:lightRig>
            </a:scene3d>
            <a:sp3d extrusionH="311150" prstMaterial="plastic">
              <a:extrusionClr>
                <a:srgbClr val="D6C0C9"/>
              </a:extrusionClr>
            </a:sp3d>
          </a:bodyPr>
          <a:p>
            <a:pPr algn="ctr"/>
            <a:endParaRPr lang="zh-CN" altLang="en-US" sz="6200" b="1">
              <a:solidFill>
                <a:schemeClr val="tx1"/>
              </a:solidFill>
              <a:effectLst>
                <a:outerShdw blurRad="60007" dist="310007" dir="7680000" sy="30000" kx="1300200" algn="ctr" rotWithShape="0">
                  <a:srgbClr val="B4B1D6">
                    <a:alpha val="60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3970" y="3139440"/>
            <a:ext cx="53117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600">
                <a:solidFill>
                  <a:schemeClr val="tx1"/>
                </a:solidFill>
                <a:effectLst/>
              </a:rPr>
              <a:t> </a:t>
            </a:r>
            <a:r>
              <a:rPr lang="en-US" altLang="zh-CN" sz="5600">
                <a:solidFill>
                  <a:srgbClr val="003366"/>
                </a:solidFill>
                <a:effectLst/>
              </a:rPr>
              <a:t> </a:t>
            </a:r>
            <a:r>
              <a:rPr lang="zh-CN" altLang="en-US" sz="5600" spc="200">
                <a:solidFill>
                  <a:srgbClr val="0033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Tx/>
                <a:latin typeface="黑体" panose="02010609060101010101" charset="-122"/>
                <a:ea typeface="黑体" panose="02010609060101010101" charset="-122"/>
              </a:rPr>
              <a:t>谢谢观看！</a:t>
            </a:r>
            <a:endParaRPr lang="zh-CN" altLang="en-US" sz="5600" b="1" spc="200">
              <a:solidFill>
                <a:srgbClr val="0033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" y="215900"/>
            <a:ext cx="761365" cy="761365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25970" y="4653280"/>
            <a:ext cx="18821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 spc="150">
                <a:solidFill>
                  <a:srgbClr val="33A6B2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通信</a:t>
            </a:r>
            <a:r>
              <a:rPr lang="en-US" altLang="zh-CN" sz="2400" b="1" spc="150">
                <a:solidFill>
                  <a:srgbClr val="33A6B2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1742</a:t>
            </a:r>
            <a:r>
              <a:rPr lang="zh-CN" altLang="zh-CN" sz="2400" b="1" spc="150">
                <a:solidFill>
                  <a:srgbClr val="33A6B2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班</a:t>
            </a:r>
            <a:endParaRPr lang="zh-CN" altLang="zh-CN" sz="2400" b="1" spc="150">
              <a:solidFill>
                <a:srgbClr val="33A6B2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5900" y="1126490"/>
            <a:ext cx="6379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 </a:t>
            </a:r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4457065" y="1322070"/>
            <a:ext cx="436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75785" y="1992630"/>
            <a:ext cx="436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zh-CN" altLang="en-US" sz="72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 </a:t>
            </a:r>
            <a:endParaRPr lang="zh-CN" altLang="en-US" sz="72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8638" y="1744980"/>
            <a:ext cx="8479155" cy="10452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perspectiveRight"/>
              <a:lightRig rig="threePt" dir="t">
                <a:rot lat="0" lon="0" rev="0"/>
              </a:lightRig>
            </a:scene3d>
            <a:sp3d extrusionH="311150" prstMaterial="plastic">
              <a:extrusionClr>
                <a:srgbClr val="D6C0C9"/>
              </a:extrusionClr>
            </a:sp3d>
          </a:bodyPr>
          <a:p>
            <a:pPr algn="ctr"/>
            <a:r>
              <a:rPr lang="zh-CN" altLang="en-US" sz="6200" b="1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srgbClr val="B4B1D6">
                      <a:alpha val="60000"/>
                    </a:srgbClr>
                  </a:outerShdw>
                </a:effectLst>
              </a:rPr>
              <a:t>自信   自律   自励   自强</a:t>
            </a:r>
            <a:endParaRPr lang="zh-CN" altLang="en-US" sz="6200" b="1">
              <a:solidFill>
                <a:schemeClr val="tx1"/>
              </a:solidFill>
              <a:effectLst>
                <a:outerShdw blurRad="60007" dist="310007" dir="7680000" sy="30000" kx="1300200" algn="ctr" rotWithShape="0">
                  <a:srgbClr val="B4B1D6">
                    <a:alpha val="6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8000">
        <p:zoom/>
      </p:transition>
    </mc:Choice>
    <mc:Fallback>
      <p:transition advClick="0" advTm="8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890" y="0"/>
            <a:ext cx="2911475" cy="5184775"/>
          </a:xfrm>
          <a:prstGeom prst="rect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37025" y="248412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37025" y="248412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C:\Users\Administrator\Desktop\2017061722241216.jpg20170617222412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93085" y="0"/>
            <a:ext cx="5930900" cy="51847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91578" y="2031365"/>
            <a:ext cx="36814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rgbClr val="FFFFFF"/>
                </a:solidFill>
                <a:ea typeface="微软雅黑" panose="020B0503020204020204" pitchFamily="34" charset="-122"/>
                <a:sym typeface="+mn-ea"/>
              </a:rPr>
              <a:t>       </a:t>
            </a:r>
            <a:endParaRPr lang="en-US" altLang="zh-CN" b="1">
              <a:solidFill>
                <a:srgbClr val="FFFFFF"/>
              </a:solidFill>
              <a:ea typeface="微软雅黑" panose="020B0503020204020204" pitchFamily="34" charset="-122"/>
              <a:sym typeface="+mn-ea"/>
            </a:endParaRPr>
          </a:p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91895" y="403225"/>
            <a:ext cx="1044575" cy="4261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400">
                <a:solidFill>
                  <a:schemeClr val="tx1"/>
                </a:solidFill>
                <a:uFillTx/>
                <a:ea typeface="微软雅黑" panose="020B0503020204020204" pitchFamily="34" charset="-122"/>
                <a:sym typeface="+mn-ea"/>
              </a:rPr>
              <a:t>观察消防栓及安全通道</a:t>
            </a:r>
            <a:endParaRPr lang="zh-CN" altLang="en-US" sz="2800" b="1" spc="400">
              <a:solidFill>
                <a:schemeClr val="tx1"/>
              </a:solidFill>
              <a:uFillTx/>
              <a:ea typeface="微软雅黑" panose="020B0503020204020204" pitchFamily="34" charset="-122"/>
              <a:sym typeface="+mn-ea"/>
            </a:endParaRPr>
          </a:p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spc="400">
              <a:solidFill>
                <a:schemeClr val="tx1"/>
              </a:solidFill>
              <a:uFillTx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blinds dir="vert"/>
      </p:transition>
    </mc:Choice>
    <mc:Fallback>
      <p:transition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801111856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>
            <a:off x="554990" y="1910715"/>
            <a:ext cx="3273425" cy="22898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36925" y="1416685"/>
            <a:ext cx="2290445" cy="3275330"/>
          </a:xfrm>
          <a:prstGeom prst="rect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5622290" y="3281998"/>
            <a:ext cx="228917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600" b="1">
                <a:solidFill>
                  <a:srgbClr val="FFFFFF"/>
                </a:solidFill>
                <a:ea typeface="微软雅黑" panose="020B0503020204020204" pitchFamily="34" charset="-122"/>
              </a:rPr>
              <a:t>Steve Silver</a:t>
            </a:r>
            <a:endParaRPr lang="zh-CN" altLang="en-US" sz="26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446" name="TextBox 27"/>
          <p:cNvSpPr txBox="1">
            <a:spLocks noChangeArrowheads="1"/>
          </p:cNvSpPr>
          <p:nvPr/>
        </p:nvSpPr>
        <p:spPr bwMode="auto">
          <a:xfrm>
            <a:off x="5622290" y="3629660"/>
            <a:ext cx="22891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i="1">
                <a:solidFill>
                  <a:srgbClr val="FFFFFF"/>
                </a:solidFill>
                <a:ea typeface="微软雅黑" panose="020B0503020204020204" pitchFamily="34" charset="-122"/>
              </a:rPr>
              <a:t>财务</a:t>
            </a:r>
            <a:endParaRPr lang="zh-CN" altLang="en-US" sz="2400" i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8447" name="组合 28"/>
          <p:cNvGrpSpPr/>
          <p:nvPr/>
        </p:nvGrpSpPr>
        <p:grpSpPr bwMode="auto">
          <a:xfrm>
            <a:off x="6444615" y="4129723"/>
            <a:ext cx="593725" cy="274637"/>
            <a:chOff x="2919422" y="2609851"/>
            <a:chExt cx="3769542" cy="1752599"/>
          </a:xfrm>
        </p:grpSpPr>
        <p:sp>
          <p:nvSpPr>
            <p:cNvPr id="30" name="流程图: 联系 8"/>
            <p:cNvSpPr/>
            <p:nvPr/>
          </p:nvSpPr>
          <p:spPr>
            <a:xfrm>
              <a:off x="2919422" y="2609851"/>
              <a:ext cx="1753744" cy="1752599"/>
            </a:xfrm>
            <a:custGeom>
              <a:avLst/>
              <a:gdLst/>
              <a:ahLst/>
              <a:cxnLst/>
              <a:rect l="l" t="t" r="r" b="b"/>
              <a:pathLst>
                <a:path w="1752600" h="1747941">
                  <a:moveTo>
                    <a:pt x="876300" y="0"/>
                  </a:moveTo>
                  <a:cubicBezTo>
                    <a:pt x="1360267" y="0"/>
                    <a:pt x="1752600" y="392333"/>
                    <a:pt x="1752600" y="876300"/>
                  </a:cubicBezTo>
                  <a:cubicBezTo>
                    <a:pt x="1752600" y="1329716"/>
                    <a:pt x="1408237" y="1702702"/>
                    <a:pt x="966778" y="1747941"/>
                  </a:cubicBezTo>
                  <a:lnTo>
                    <a:pt x="966778" y="1093470"/>
                  </a:lnTo>
                  <a:lnTo>
                    <a:pt x="1286818" y="1093470"/>
                  </a:lnTo>
                  <a:lnTo>
                    <a:pt x="1286818" y="892302"/>
                  </a:lnTo>
                  <a:lnTo>
                    <a:pt x="1126799" y="892302"/>
                  </a:lnTo>
                  <a:lnTo>
                    <a:pt x="1030042" y="892302"/>
                  </a:lnTo>
                  <a:cubicBezTo>
                    <a:pt x="990917" y="865055"/>
                    <a:pt x="966779" y="819395"/>
                    <a:pt x="966779" y="768097"/>
                  </a:cubicBezTo>
                  <a:cubicBezTo>
                    <a:pt x="966779" y="679720"/>
                    <a:pt x="1038422" y="608077"/>
                    <a:pt x="1126799" y="608077"/>
                  </a:cubicBezTo>
                  <a:lnTo>
                    <a:pt x="1259788" y="608077"/>
                  </a:lnTo>
                  <a:lnTo>
                    <a:pt x="1305871" y="608077"/>
                  </a:lnTo>
                  <a:lnTo>
                    <a:pt x="1305871" y="465011"/>
                  </a:lnTo>
                  <a:lnTo>
                    <a:pt x="1031548" y="465011"/>
                  </a:lnTo>
                  <a:cubicBezTo>
                    <a:pt x="906799" y="465011"/>
                    <a:pt x="802951" y="554495"/>
                    <a:pt x="781060" y="672846"/>
                  </a:cubicBezTo>
                  <a:lnTo>
                    <a:pt x="776278" y="672846"/>
                  </a:lnTo>
                  <a:lnTo>
                    <a:pt x="776278" y="720281"/>
                  </a:lnTo>
                  <a:lnTo>
                    <a:pt x="776278" y="892302"/>
                  </a:lnTo>
                  <a:lnTo>
                    <a:pt x="610162" y="892302"/>
                  </a:lnTo>
                  <a:lnTo>
                    <a:pt x="610162" y="1093470"/>
                  </a:lnTo>
                  <a:lnTo>
                    <a:pt x="776278" y="1093470"/>
                  </a:lnTo>
                  <a:lnTo>
                    <a:pt x="776278" y="1746485"/>
                  </a:lnTo>
                  <a:cubicBezTo>
                    <a:pt x="339385" y="1697286"/>
                    <a:pt x="0" y="1326427"/>
                    <a:pt x="0" y="876300"/>
                  </a:cubicBezTo>
                  <a:cubicBezTo>
                    <a:pt x="0" y="392333"/>
                    <a:pt x="392333" y="0"/>
                    <a:pt x="87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流程图: 联系 28"/>
            <p:cNvSpPr/>
            <p:nvPr/>
          </p:nvSpPr>
          <p:spPr>
            <a:xfrm>
              <a:off x="4965460" y="2640240"/>
              <a:ext cx="1723504" cy="1722210"/>
            </a:xfrm>
            <a:custGeom>
              <a:avLst/>
              <a:gdLst/>
              <a:ahLst/>
              <a:cxnLst/>
              <a:rect l="l" t="t" r="r" b="b"/>
              <a:pathLst>
                <a:path w="1720850" h="1720850">
                  <a:moveTo>
                    <a:pt x="1104072" y="344485"/>
                  </a:moveTo>
                  <a:cubicBezTo>
                    <a:pt x="964669" y="344485"/>
                    <a:pt x="851661" y="457493"/>
                    <a:pt x="851661" y="596896"/>
                  </a:cubicBezTo>
                  <a:cubicBezTo>
                    <a:pt x="851661" y="620014"/>
                    <a:pt x="854769" y="642407"/>
                    <a:pt x="861640" y="663391"/>
                  </a:cubicBezTo>
                  <a:cubicBezTo>
                    <a:pt x="602809" y="662645"/>
                    <a:pt x="389454" y="561877"/>
                    <a:pt x="358363" y="430838"/>
                  </a:cubicBezTo>
                  <a:cubicBezTo>
                    <a:pt x="338671" y="414872"/>
                    <a:pt x="321150" y="396396"/>
                    <a:pt x="306612" y="377826"/>
                  </a:cubicBezTo>
                  <a:lnTo>
                    <a:pt x="291704" y="377826"/>
                  </a:lnTo>
                  <a:cubicBezTo>
                    <a:pt x="275344" y="426762"/>
                    <a:pt x="276740" y="459490"/>
                    <a:pt x="281135" y="505577"/>
                  </a:cubicBezTo>
                  <a:cubicBezTo>
                    <a:pt x="294844" y="585409"/>
                    <a:pt x="341887" y="660211"/>
                    <a:pt x="403986" y="735013"/>
                  </a:cubicBezTo>
                  <a:cubicBezTo>
                    <a:pt x="356265" y="722551"/>
                    <a:pt x="308545" y="719168"/>
                    <a:pt x="260849" y="721005"/>
                  </a:cubicBezTo>
                  <a:cubicBezTo>
                    <a:pt x="295728" y="822225"/>
                    <a:pt x="378687" y="885249"/>
                    <a:pt x="482567" y="963614"/>
                  </a:cubicBezTo>
                  <a:cubicBezTo>
                    <a:pt x="451278" y="955443"/>
                    <a:pt x="418938" y="951926"/>
                    <a:pt x="386063" y="951802"/>
                  </a:cubicBezTo>
                  <a:cubicBezTo>
                    <a:pt x="399392" y="1075273"/>
                    <a:pt x="456537" y="1086776"/>
                    <a:pt x="601629" y="1142252"/>
                  </a:cubicBezTo>
                  <a:cubicBezTo>
                    <a:pt x="487095" y="1240859"/>
                    <a:pt x="357338" y="1241612"/>
                    <a:pt x="237298" y="1239870"/>
                  </a:cubicBezTo>
                  <a:lnTo>
                    <a:pt x="237298" y="1264916"/>
                  </a:lnTo>
                  <a:cubicBezTo>
                    <a:pt x="345294" y="1328757"/>
                    <a:pt x="472794" y="1363667"/>
                    <a:pt x="608771" y="1363667"/>
                  </a:cubicBezTo>
                  <a:cubicBezTo>
                    <a:pt x="815731" y="1363667"/>
                    <a:pt x="1003052" y="1282796"/>
                    <a:pt x="1138349" y="1152027"/>
                  </a:cubicBezTo>
                  <a:cubicBezTo>
                    <a:pt x="1272845" y="1041332"/>
                    <a:pt x="1356481" y="878304"/>
                    <a:pt x="1356481" y="696915"/>
                  </a:cubicBezTo>
                  <a:cubicBezTo>
                    <a:pt x="1356481" y="691144"/>
                    <a:pt x="1356397" y="685392"/>
                    <a:pt x="1354635" y="679706"/>
                  </a:cubicBezTo>
                  <a:lnTo>
                    <a:pt x="1356482" y="644529"/>
                  </a:lnTo>
                  <a:cubicBezTo>
                    <a:pt x="1356482" y="636344"/>
                    <a:pt x="1356340" y="628191"/>
                    <a:pt x="1354131" y="620227"/>
                  </a:cubicBezTo>
                  <a:lnTo>
                    <a:pt x="1356483" y="596896"/>
                  </a:lnTo>
                  <a:cubicBezTo>
                    <a:pt x="1356483" y="594426"/>
                    <a:pt x="1356448" y="591965"/>
                    <a:pt x="1355682" y="589532"/>
                  </a:cubicBezTo>
                  <a:lnTo>
                    <a:pt x="1443894" y="488630"/>
                  </a:lnTo>
                  <a:lnTo>
                    <a:pt x="1348559" y="536814"/>
                  </a:lnTo>
                  <a:lnTo>
                    <a:pt x="1333476" y="492804"/>
                  </a:lnTo>
                  <a:lnTo>
                    <a:pt x="1439132" y="371949"/>
                  </a:lnTo>
                  <a:lnTo>
                    <a:pt x="1301577" y="441471"/>
                  </a:lnTo>
                  <a:cubicBezTo>
                    <a:pt x="1256218" y="382141"/>
                    <a:pt x="1184543" y="344485"/>
                    <a:pt x="1104072" y="344485"/>
                  </a:cubicBezTo>
                  <a:close/>
                  <a:moveTo>
                    <a:pt x="860425" y="0"/>
                  </a:moveTo>
                  <a:cubicBezTo>
                    <a:pt x="1335625" y="0"/>
                    <a:pt x="1720850" y="385225"/>
                    <a:pt x="1720850" y="860425"/>
                  </a:cubicBezTo>
                  <a:cubicBezTo>
                    <a:pt x="1720850" y="1335625"/>
                    <a:pt x="1335625" y="1720850"/>
                    <a:pt x="860425" y="1720850"/>
                  </a:cubicBezTo>
                  <a:cubicBezTo>
                    <a:pt x="385225" y="1720850"/>
                    <a:pt x="0" y="1335625"/>
                    <a:pt x="0" y="860425"/>
                  </a:cubicBezTo>
                  <a:cubicBezTo>
                    <a:pt x="0" y="385225"/>
                    <a:pt x="385225" y="0"/>
                    <a:pt x="860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451" name="组合 34"/>
          <p:cNvGrpSpPr/>
          <p:nvPr/>
        </p:nvGrpSpPr>
        <p:grpSpPr bwMode="auto">
          <a:xfrm>
            <a:off x="-11748" y="192296"/>
            <a:ext cx="9212263" cy="5008672"/>
            <a:chOff x="-2381" y="200025"/>
            <a:chExt cx="9212810" cy="5008348"/>
          </a:xfrm>
        </p:grpSpPr>
        <p:grpSp>
          <p:nvGrpSpPr>
            <p:cNvPr id="18454" name="组合 35"/>
            <p:cNvGrpSpPr/>
            <p:nvPr/>
          </p:nvGrpSpPr>
          <p:grpSpPr bwMode="auto">
            <a:xfrm>
              <a:off x="-2381" y="200025"/>
              <a:ext cx="9211223" cy="496965"/>
              <a:chOff x="-2381" y="200025"/>
              <a:chExt cx="9211223" cy="496965"/>
            </a:xfrm>
          </p:grpSpPr>
          <p:sp>
            <p:nvSpPr>
              <p:cNvPr id="18461" name="TextBox 43"/>
              <p:cNvSpPr txBox="1">
                <a:spLocks noChangeArrowheads="1"/>
              </p:cNvSpPr>
              <p:nvPr/>
            </p:nvSpPr>
            <p:spPr bwMode="auto">
              <a:xfrm>
                <a:off x="895350" y="200025"/>
                <a:ext cx="1660525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6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团队</a:t>
                </a:r>
                <a:endParaRPr lang="zh-CN" altLang="en-US" sz="26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-2381" y="696990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55" name="组合 36"/>
            <p:cNvGrpSpPr/>
            <p:nvPr/>
          </p:nvGrpSpPr>
          <p:grpSpPr bwMode="auto">
            <a:xfrm>
              <a:off x="-2381" y="4968591"/>
              <a:ext cx="9212810" cy="239782"/>
              <a:chOff x="-2381" y="4968591"/>
              <a:chExt cx="9212810" cy="239782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-2381" y="4981375"/>
                <a:ext cx="9208048" cy="20318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-793" y="4968676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8" name="TextBox 40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30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6 / 43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 descr="QQ图片20180111185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30165" y="1909445"/>
            <a:ext cx="3274695" cy="22898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61105" y="2186940"/>
            <a:ext cx="1431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 sz="2400">
                <a:solidFill>
                  <a:srgbClr val="0A3A4A"/>
                </a:solidFill>
              </a:rPr>
              <a:t>消防栓</a:t>
            </a:r>
            <a:endParaRPr lang="zh-CN" altLang="en-US" sz="2400">
              <a:solidFill>
                <a:srgbClr val="0A3A4A"/>
              </a:solidFill>
            </a:endParaRPr>
          </a:p>
        </p:txBody>
      </p:sp>
      <p:sp>
        <p:nvSpPr>
          <p:cNvPr id="5" name="左箭头 4"/>
          <p:cNvSpPr/>
          <p:nvPr/>
        </p:nvSpPr>
        <p:spPr>
          <a:xfrm>
            <a:off x="3336925" y="2186940"/>
            <a:ext cx="671195" cy="460375"/>
          </a:xfrm>
          <a:prstGeom prst="leftArrow">
            <a:avLst/>
          </a:prstGeom>
          <a:solidFill>
            <a:srgbClr val="88C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02660" y="3201670"/>
            <a:ext cx="1419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A3A4A"/>
                </a:solidFill>
              </a:rPr>
              <a:t>安全通道</a:t>
            </a:r>
            <a:endParaRPr lang="zh-CN" altLang="en-US" sz="2400">
              <a:solidFill>
                <a:srgbClr val="0A3A4A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921885" y="3141980"/>
            <a:ext cx="701040" cy="487680"/>
          </a:xfrm>
          <a:prstGeom prst="rect">
            <a:avLst/>
          </a:prstGeom>
        </p:spPr>
      </p:pic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4363" name="TextBox 9"/>
              <p:cNvSpPr txBox="1">
                <a:spLocks noChangeArrowheads="1"/>
              </p:cNvSpPr>
              <p:nvPr/>
            </p:nvSpPr>
            <p:spPr bwMode="auto">
              <a:xfrm>
                <a:off x="803482" y="3616"/>
                <a:ext cx="2686845" cy="4915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p>
                <a:endParaRPr lang="zh-CN" altLang="en-US" sz="26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4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5595" y="909955"/>
            <a:ext cx="6116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认真检查消防栓及安全通道应急指示灯能否正常工作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3995" y="33655"/>
            <a:ext cx="224028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buFontTx/>
              <a:buNone/>
              <a:defRPr/>
            </a:pPr>
            <a:r>
              <a:rPr lang="zh-CN" altLang="en-US" sz="2600" spc="100" dirty="0">
                <a:solidFill>
                  <a:srgbClr val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一、安全通道</a:t>
            </a:r>
            <a:endParaRPr lang="zh-CN" altLang="en-US" sz="2600" spc="100" dirty="0">
              <a:solidFill>
                <a:srgbClr val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 descr="QQ图片201801082036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 advClick="0" advTm="7000">
        <p:wipe/>
      </p:transition>
    </mc:Choice>
    <mc:Fallback>
      <p:transition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4" grpId="1"/>
      <p:bldP spid="5" grpId="1" animBg="1"/>
      <p:bldP spid="6" grpId="0"/>
      <p:bldP spid="11" grpId="0"/>
      <p:bldP spid="11" grpId="1"/>
      <p:bldP spid="8" grpId="0" animBg="1"/>
      <p:bldP spid="8" grpId="1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esktop\1742\QQ图片20180111185620.jpgQQ图片201801111856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4388168" y="1483678"/>
            <a:ext cx="359600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1170940" y="1478280"/>
            <a:ext cx="2774950" cy="2708275"/>
          </a:xfrm>
          <a:prstGeom prst="rect">
            <a:avLst/>
          </a:pr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3923030" y="1597660"/>
            <a:ext cx="454660" cy="228600"/>
          </a:xfrm>
          <a:prstGeom prst="triangle">
            <a:avLst/>
          </a:pr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153275" y="295275"/>
            <a:ext cx="1749425" cy="3067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B1DE64"/>
              </a:solidFill>
              <a:latin typeface="+mj-lt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400" y="4972050"/>
            <a:ext cx="1362075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50" dirty="0">
                <a:solidFill>
                  <a:srgbClr val="FFFFFF"/>
                </a:solidFill>
                <a:latin typeface="+mn-lt"/>
                <a:ea typeface="+mn-ea"/>
              </a:rPr>
              <a:t>www.rapidbbs.cn</a:t>
            </a:r>
            <a:endParaRPr lang="zh-CN" altLang="en-US" sz="9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4440" y="2682875"/>
            <a:ext cx="27762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ts val="32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发生火灾时，</a:t>
            </a:r>
            <a:endParaRPr lang="zh-CN" altLang="en-US" sz="2400" b="1">
              <a:solidFill>
                <a:srgbClr val="C00000"/>
              </a:solidFill>
            </a:endParaRPr>
          </a:p>
          <a:p>
            <a:pPr eaLnBrk="1" latinLnBrk="0" hangingPunct="1">
              <a:lnSpc>
                <a:spcPts val="3200"/>
              </a:lnSpc>
            </a:pPr>
            <a:r>
              <a:rPr lang="zh-CN" altLang="en-US" sz="2400" b="1"/>
              <a:t>       请同学们从安全通道有序撤离。</a:t>
            </a:r>
            <a:endParaRPr lang="zh-CN" altLang="en-US" sz="2400" b="1"/>
          </a:p>
        </p:txBody>
      </p:sp>
      <p:grpSp>
        <p:nvGrpSpPr>
          <p:cNvPr id="14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8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22" name="TextBox 9"/>
              <p:cNvSpPr txBox="1">
                <a:spLocks noChangeArrowheads="1"/>
              </p:cNvSpPr>
              <p:nvPr/>
            </p:nvSpPr>
            <p:spPr bwMode="auto">
              <a:xfrm>
                <a:off x="279576" y="49338"/>
                <a:ext cx="3210751" cy="4915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6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二、逃生通道</a:t>
                </a:r>
                <a:endParaRPr lang="zh-CN" altLang="en-US" sz="26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5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43" name=" 143"/>
          <p:cNvSpPr/>
          <p:nvPr/>
        </p:nvSpPr>
        <p:spPr bwMode="auto">
          <a:xfrm>
            <a:off x="2011680" y="1687830"/>
            <a:ext cx="969645" cy="88519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 descr="QQ图片2018010820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7000">
        <p:push/>
      </p:transition>
    </mc:Choice>
    <mc:Fallback>
      <p:transition spd="med" advClick="0" advTm="7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2"/>
          <p:cNvGrpSpPr/>
          <p:nvPr/>
        </p:nvGrpSpPr>
        <p:grpSpPr bwMode="auto">
          <a:xfrm>
            <a:off x="-6668" y="2431"/>
            <a:ext cx="9212263" cy="5190917"/>
            <a:chOff x="-2381" y="17792"/>
            <a:chExt cx="9212810" cy="5190581"/>
          </a:xfrm>
        </p:grpSpPr>
        <p:grpSp>
          <p:nvGrpSpPr>
            <p:cNvPr id="21518" name="组合 3"/>
            <p:cNvGrpSpPr/>
            <p:nvPr/>
          </p:nvGrpSpPr>
          <p:grpSpPr bwMode="auto">
            <a:xfrm>
              <a:off x="-2381" y="17792"/>
              <a:ext cx="9211223" cy="679198"/>
              <a:chOff x="-2381" y="17792"/>
              <a:chExt cx="9211223" cy="679198"/>
            </a:xfrm>
          </p:grpSpPr>
          <p:sp>
            <p:nvSpPr>
              <p:cNvPr id="21525" name="TextBox 11"/>
              <p:cNvSpPr txBox="1">
                <a:spLocks noChangeArrowheads="1"/>
              </p:cNvSpPr>
              <p:nvPr/>
            </p:nvSpPr>
            <p:spPr bwMode="auto">
              <a:xfrm>
                <a:off x="149181" y="17792"/>
                <a:ext cx="3206750" cy="4914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600">
                    <a:solidFill>
                      <a:srgbClr val="B1DE64"/>
                    </a:solidFill>
                    <a:ea typeface="微软雅黑" panose="020B0503020204020204" pitchFamily="34" charset="-122"/>
                  </a:rPr>
                  <a:t>消防安全</a:t>
                </a:r>
                <a:endParaRPr lang="zh-CN" altLang="en-US" sz="2600">
                  <a:solidFill>
                    <a:srgbClr val="B1DE64"/>
                  </a:solidFill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6990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9" name="组合 4"/>
            <p:cNvGrpSpPr/>
            <p:nvPr/>
          </p:nvGrpSpPr>
          <p:grpSpPr bwMode="auto">
            <a:xfrm>
              <a:off x="-2381" y="4968591"/>
              <a:ext cx="9212810" cy="239782"/>
              <a:chOff x="-2381" y="4968591"/>
              <a:chExt cx="9212810" cy="23978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-2381" y="4981375"/>
                <a:ext cx="9208048" cy="20318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-793" y="4968676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22" name="TextBox 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30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9 / 43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五角星 18"/>
          <p:cNvSpPr/>
          <p:nvPr/>
        </p:nvSpPr>
        <p:spPr>
          <a:xfrm rot="4594838">
            <a:off x="514985" y="1393190"/>
            <a:ext cx="2591435" cy="248983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五角星 18"/>
          <p:cNvSpPr/>
          <p:nvPr/>
        </p:nvSpPr>
        <p:spPr>
          <a:xfrm rot="2134838">
            <a:off x="3244850" y="988060"/>
            <a:ext cx="2583180" cy="276034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五角星 18"/>
          <p:cNvSpPr/>
          <p:nvPr/>
        </p:nvSpPr>
        <p:spPr>
          <a:xfrm rot="4594838">
            <a:off x="5972175" y="1398905"/>
            <a:ext cx="2698750" cy="261175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629660" y="1631315"/>
            <a:ext cx="171894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      </a:t>
            </a:r>
            <a:r>
              <a:rPr lang="zh-CN" altLang="en-US" sz="2000" b="1"/>
              <a:t>同学们认真的探讨消防知识，居安思危，防患于未然。</a:t>
            </a:r>
            <a:endParaRPr lang="zh-CN" altLang="en-US" sz="2000" b="1"/>
          </a:p>
        </p:txBody>
      </p:sp>
      <p:grpSp>
        <p:nvGrpSpPr>
          <p:cNvPr id="14337" name="组合 40"/>
          <p:cNvGrpSpPr/>
          <p:nvPr/>
        </p:nvGrpSpPr>
        <p:grpSpPr bwMode="auto">
          <a:xfrm>
            <a:off x="-10795" y="-97473"/>
            <a:ext cx="9221470" cy="5307013"/>
            <a:chOff x="-11589" y="-97355"/>
            <a:chExt cx="9222018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11589" y="-97355"/>
              <a:ext cx="9220431" cy="794430"/>
              <a:chOff x="-11589" y="-97355"/>
              <a:chExt cx="9220431" cy="79443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-11589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6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9085" y="33655"/>
            <a:ext cx="26974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三、消防安全</a:t>
            </a:r>
            <a:endParaRPr lang="zh-CN" altLang="en-US" sz="2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QQ图片20180108203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6000">
        <p:push dir="u"/>
      </p:transition>
    </mc:Choice>
    <mc:Fallback>
      <p:transition spd="med" advClick="0" advTm="6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2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" grpId="1"/>
      <p:bldP spid="24" grpId="1" bldLvl="0" animBg="1"/>
      <p:bldP spid="19" grpId="0" animBg="1"/>
      <p:bldP spid="19" grpId="1" animBg="1"/>
      <p:bldP spid="19" grpId="2" animBg="1"/>
      <p:bldP spid="26" grpId="1" animBg="1"/>
      <p:bldP spid="26" grpId="2" animBg="1"/>
      <p:bldP spid="2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流程图: 联系 34"/>
          <p:cNvSpPr/>
          <p:nvPr/>
        </p:nvSpPr>
        <p:spPr>
          <a:xfrm>
            <a:off x="5935663" y="1181100"/>
            <a:ext cx="2308225" cy="2308225"/>
          </a:xfrm>
          <a:prstGeom prst="flowChartConnector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流程图: 联系 6"/>
          <p:cNvSpPr/>
          <p:nvPr/>
        </p:nvSpPr>
        <p:spPr>
          <a:xfrm>
            <a:off x="3887788" y="1181100"/>
            <a:ext cx="2308225" cy="2308225"/>
          </a:xfrm>
          <a:prstGeom prst="flowChartConnector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流程图: 联系 11"/>
          <p:cNvSpPr/>
          <p:nvPr/>
        </p:nvSpPr>
        <p:spPr>
          <a:xfrm>
            <a:off x="5218430" y="2762568"/>
            <a:ext cx="1838325" cy="1836737"/>
          </a:xfrm>
          <a:prstGeom prst="flowChartConnector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流程图: 联系 12"/>
          <p:cNvSpPr/>
          <p:nvPr/>
        </p:nvSpPr>
        <p:spPr>
          <a:xfrm>
            <a:off x="7056438" y="4027488"/>
            <a:ext cx="239712" cy="239712"/>
          </a:xfrm>
          <a:prstGeom prst="flowChartConnector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流程图: 联系 13"/>
          <p:cNvSpPr/>
          <p:nvPr/>
        </p:nvSpPr>
        <p:spPr>
          <a:xfrm>
            <a:off x="7602538" y="3465513"/>
            <a:ext cx="211137" cy="211137"/>
          </a:xfrm>
          <a:prstGeom prst="flowChartConnector">
            <a:avLst/>
          </a:pr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流程图: 联系 14"/>
          <p:cNvSpPr/>
          <p:nvPr/>
        </p:nvSpPr>
        <p:spPr>
          <a:xfrm>
            <a:off x="4595813" y="4017963"/>
            <a:ext cx="261937" cy="261937"/>
          </a:xfrm>
          <a:prstGeom prst="flowChartConnector">
            <a:avLst/>
          </a:pr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流程图: 联系 15"/>
          <p:cNvSpPr/>
          <p:nvPr/>
        </p:nvSpPr>
        <p:spPr>
          <a:xfrm>
            <a:off x="4129088" y="3471863"/>
            <a:ext cx="531812" cy="531812"/>
          </a:xfrm>
          <a:prstGeom prst="flowChartConnector">
            <a:avLst/>
          </a:pr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流程图: 联系 16"/>
          <p:cNvSpPr/>
          <p:nvPr/>
        </p:nvSpPr>
        <p:spPr>
          <a:xfrm>
            <a:off x="4767263" y="3605213"/>
            <a:ext cx="398462" cy="398462"/>
          </a:xfrm>
          <a:prstGeom prst="flowChartConnector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流程图: 联系 17"/>
          <p:cNvSpPr/>
          <p:nvPr/>
        </p:nvSpPr>
        <p:spPr>
          <a:xfrm>
            <a:off x="7188200" y="3579813"/>
            <a:ext cx="419100" cy="417512"/>
          </a:xfrm>
          <a:prstGeom prst="flowChartConnector">
            <a:avLst/>
          </a:pr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13" name="TextBox 10"/>
          <p:cNvSpPr txBox="1">
            <a:spLocks noChangeArrowheads="1"/>
          </p:cNvSpPr>
          <p:nvPr/>
        </p:nvSpPr>
        <p:spPr bwMode="auto">
          <a:xfrm>
            <a:off x="568325" y="1181100"/>
            <a:ext cx="28003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3600" b="1">
                <a:solidFill>
                  <a:srgbClr val="196674"/>
                </a:solidFill>
                <a:ea typeface="微软雅黑" panose="020B0503020204020204" pitchFamily="34" charset="-122"/>
              </a:rPr>
              <a:t>团队合作</a:t>
            </a:r>
            <a:endParaRPr lang="zh-CN" altLang="zh-CN" sz="3600" b="1">
              <a:solidFill>
                <a:srgbClr val="196674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255" y="2149475"/>
            <a:ext cx="2852420" cy="2256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2075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-10" dirty="0">
                <a:solidFill>
                  <a:srgbClr val="BFBFBF"/>
                </a:solidFill>
                <a:latin typeface="华文中宋" panose="02010600040101010101" charset="-122"/>
                <a:ea typeface="华文中宋" panose="02010600040101010101" charset="-122"/>
              </a:rPr>
              <a:t>       </a:t>
            </a:r>
            <a:r>
              <a:rPr lang="zh-CN" altLang="en-US" sz="2400" spc="100" dirty="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俗话说：</a:t>
            </a:r>
            <a:r>
              <a:rPr lang="en-US" altLang="zh-CN" sz="2400" spc="100" dirty="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2400" spc="100" dirty="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人心齐，泰山移。</a:t>
            </a:r>
            <a:r>
              <a:rPr lang="en-US" altLang="zh-CN" sz="2400" spc="100" dirty="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” </a:t>
            </a:r>
            <a:r>
              <a:rPr lang="zh-CN" altLang="en-US" sz="2400" spc="100" dirty="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所以我们要团结一心，众志成城。</a:t>
            </a:r>
            <a:endParaRPr lang="zh-CN" altLang="en-US" sz="2400" spc="100" dirty="0">
              <a:solidFill>
                <a:schemeClr val="tx1"/>
              </a:solidFill>
              <a:uFillTx/>
              <a:latin typeface="华文中宋" panose="02010600040101010101" charset="-122"/>
              <a:ea typeface="华文中宋" panose="02010600040101010101" charset="-122"/>
            </a:endParaRPr>
          </a:p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spc="-1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29715" name="组合 20"/>
          <p:cNvGrpSpPr/>
          <p:nvPr/>
        </p:nvGrpSpPr>
        <p:grpSpPr bwMode="auto">
          <a:xfrm>
            <a:off x="-1588" y="104634"/>
            <a:ext cx="9212263" cy="5105541"/>
            <a:chOff x="-2381" y="104767"/>
            <a:chExt cx="9212810" cy="5105988"/>
          </a:xfrm>
        </p:grpSpPr>
        <p:sp>
          <p:nvSpPr>
            <p:cNvPr id="29725" name="TextBox 29"/>
            <p:cNvSpPr txBox="1">
              <a:spLocks noChangeArrowheads="1"/>
            </p:cNvSpPr>
            <p:nvPr/>
          </p:nvSpPr>
          <p:spPr bwMode="auto">
            <a:xfrm>
              <a:off x="364458" y="104767"/>
              <a:ext cx="3206750" cy="4915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600">
                  <a:solidFill>
                    <a:srgbClr val="FFFFFF"/>
                  </a:solidFill>
                  <a:ea typeface="微软雅黑" panose="020B0503020204020204" pitchFamily="34" charset="-122"/>
                </a:rPr>
                <a:t>制作平面图</a:t>
              </a:r>
              <a:r>
                <a:rPr lang="en-US" altLang="zh-CN" sz="2600">
                  <a:solidFill>
                    <a:srgbClr val="FFFFFF"/>
                  </a:solidFill>
                  <a:ea typeface="微软雅黑" panose="020B0503020204020204" pitchFamily="34" charset="-122"/>
                </a:rPr>
                <a:t> </a:t>
              </a:r>
              <a:endParaRPr lang="zh-CN" altLang="en-US" sz="26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29719" name="组合 22"/>
            <p:cNvGrpSpPr/>
            <p:nvPr/>
          </p:nvGrpSpPr>
          <p:grpSpPr bwMode="auto">
            <a:xfrm>
              <a:off x="-2381" y="4968591"/>
              <a:ext cx="9212810" cy="242164"/>
              <a:chOff x="-2381" y="4968591"/>
              <a:chExt cx="9212810" cy="24216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-2381" y="4980548"/>
                <a:ext cx="9208048" cy="204805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-793" y="4967847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22" name="TextBox 26"/>
              <p:cNvSpPr txBox="1">
                <a:spLocks noChangeArrowheads="1"/>
              </p:cNvSpPr>
              <p:nvPr/>
            </p:nvSpPr>
            <p:spPr bwMode="auto">
              <a:xfrm>
                <a:off x="7740988" y="4979923"/>
                <a:ext cx="543382" cy="2308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17 / 43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7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7175" y="53340"/>
            <a:ext cx="26974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四、制作平面图</a:t>
            </a:r>
            <a:endParaRPr lang="zh-CN" altLang="en-US" sz="2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QQ图片201801082036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9000">
        <p:push dir="d"/>
      </p:transition>
    </mc:Choice>
    <mc:Fallback>
      <p:transition spd="med" advClick="0" advTm="9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99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99"/>
                            </p:stCondLst>
                            <p:childTnLst>
                              <p:par>
                                <p:cTn id="36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35" grpId="0" animBg="1"/>
      <p:bldP spid="35" grpId="1" animBg="1"/>
      <p:bldP spid="29713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六边形 42"/>
          <p:cNvSpPr/>
          <p:nvPr/>
        </p:nvSpPr>
        <p:spPr>
          <a:xfrm>
            <a:off x="930275" y="2656523"/>
            <a:ext cx="2009775" cy="1733550"/>
          </a:xfrm>
          <a:prstGeom prst="hexagon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2689225" y="1605598"/>
            <a:ext cx="2011363" cy="1733550"/>
          </a:xfrm>
          <a:prstGeom prst="hexagon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4492625" y="2665730"/>
            <a:ext cx="2011363" cy="1733550"/>
          </a:xfrm>
          <a:prstGeom prst="hexagon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6275070" y="1605915"/>
            <a:ext cx="2009775" cy="1733550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>
            <a:off x="1589088" y="2142173"/>
            <a:ext cx="465137" cy="401637"/>
          </a:xfrm>
          <a:prstGeom prst="hexagon">
            <a:avLst/>
          </a:pr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>
            <a:off x="3005138" y="3494723"/>
            <a:ext cx="465137" cy="401637"/>
          </a:xfrm>
          <a:prstGeom prst="hexagon">
            <a:avLst/>
          </a:pr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>
            <a:off x="4027488" y="3577273"/>
            <a:ext cx="465137" cy="401637"/>
          </a:xfrm>
          <a:prstGeom prst="hexagon">
            <a:avLst/>
          </a:pr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>
            <a:off x="5386388" y="2181860"/>
            <a:ext cx="301625" cy="258763"/>
          </a:xfrm>
          <a:prstGeom prst="hexagon">
            <a:avLst/>
          </a:pr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>
            <a:off x="4713288" y="2027873"/>
            <a:ext cx="442912" cy="382587"/>
          </a:xfrm>
          <a:prstGeom prst="hexagon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六边形 21"/>
          <p:cNvSpPr/>
          <p:nvPr/>
        </p:nvSpPr>
        <p:spPr>
          <a:xfrm>
            <a:off x="2743200" y="1742123"/>
            <a:ext cx="182563" cy="157162"/>
          </a:xfrm>
          <a:prstGeom prst="hexagon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六边形 22"/>
          <p:cNvSpPr/>
          <p:nvPr/>
        </p:nvSpPr>
        <p:spPr>
          <a:xfrm>
            <a:off x="3836988" y="3491548"/>
            <a:ext cx="204787" cy="177800"/>
          </a:xfrm>
          <a:prstGeom prst="hexagon">
            <a:avLst/>
          </a:pr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>
            <a:off x="5141913" y="2410460"/>
            <a:ext cx="214312" cy="184150"/>
          </a:xfrm>
          <a:prstGeom prst="hexagon">
            <a:avLst/>
          </a:pr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>
            <a:off x="2432050" y="1926273"/>
            <a:ext cx="358775" cy="307975"/>
          </a:xfrm>
          <a:prstGeom prst="hexagon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六边形 25"/>
          <p:cNvSpPr/>
          <p:nvPr/>
        </p:nvSpPr>
        <p:spPr>
          <a:xfrm>
            <a:off x="6556375" y="3437573"/>
            <a:ext cx="444500" cy="382587"/>
          </a:xfrm>
          <a:prstGeom prst="hexagon">
            <a:avLst/>
          </a:prstGeom>
          <a:solidFill>
            <a:srgbClr val="19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六边形 26"/>
          <p:cNvSpPr/>
          <p:nvPr/>
        </p:nvSpPr>
        <p:spPr>
          <a:xfrm>
            <a:off x="7100888" y="3394710"/>
            <a:ext cx="320675" cy="276225"/>
          </a:xfrm>
          <a:prstGeom prst="hexagon">
            <a:avLst/>
          </a:prstGeom>
          <a:solidFill>
            <a:srgbClr val="19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>
            <a:off x="7007225" y="3729673"/>
            <a:ext cx="212725" cy="184150"/>
          </a:xfrm>
          <a:prstGeom prst="hexagon">
            <a:avLst/>
          </a:prstGeom>
          <a:solidFill>
            <a:srgbClr val="19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2122488" y="2194560"/>
            <a:ext cx="301625" cy="258763"/>
          </a:xfrm>
          <a:prstGeom prst="hexagon">
            <a:avLst/>
          </a:pr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8703" name="组合 30"/>
          <p:cNvGrpSpPr/>
          <p:nvPr/>
        </p:nvGrpSpPr>
        <p:grpSpPr bwMode="auto">
          <a:xfrm rot="0">
            <a:off x="-1905" y="4968240"/>
            <a:ext cx="9212580" cy="241935"/>
            <a:chOff x="-2381" y="4968591"/>
            <a:chExt cx="9212810" cy="242164"/>
          </a:xfrm>
        </p:grpSpPr>
        <p:sp>
          <p:nvSpPr>
            <p:cNvPr id="32" name="矩形 31"/>
            <p:cNvSpPr/>
            <p:nvPr/>
          </p:nvSpPr>
          <p:spPr>
            <a:xfrm>
              <a:off x="-2381" y="4980548"/>
              <a:ext cx="9208048" cy="204805"/>
            </a:xfrm>
            <a:prstGeom prst="rect">
              <a:avLst/>
            </a:prstGeom>
            <a:solidFill>
              <a:srgbClr val="0A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-793" y="4967847"/>
              <a:ext cx="9211222" cy="0"/>
            </a:xfrm>
            <a:prstGeom prst="line">
              <a:avLst/>
            </a:prstGeom>
            <a:ln w="31750">
              <a:solidFill>
                <a:srgbClr val="A7D7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6" name="TextBox 34"/>
            <p:cNvSpPr txBox="1">
              <a:spLocks noChangeArrowheads="1"/>
            </p:cNvSpPr>
            <p:nvPr/>
          </p:nvSpPr>
          <p:spPr bwMode="auto">
            <a:xfrm>
              <a:off x="7740988" y="4979923"/>
              <a:ext cx="543382" cy="2308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900">
                  <a:solidFill>
                    <a:srgbClr val="FFFFFF"/>
                  </a:solidFill>
                  <a:ea typeface="微软雅黑" panose="020B0503020204020204" pitchFamily="34" charset="-122"/>
                </a:rPr>
                <a:t>16 / 43</a:t>
              </a:r>
              <a:endParaRPr lang="zh-CN" altLang="en-US" sz="9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153275" y="295275"/>
            <a:ext cx="1749425" cy="3067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B1DE64"/>
              </a:solidFill>
              <a:latin typeface="+mj-lt"/>
              <a:ea typeface="+mn-ea"/>
            </a:endParaRPr>
          </a:p>
        </p:txBody>
      </p:sp>
      <p:grpSp>
        <p:nvGrpSpPr>
          <p:cNvPr id="14337" name="组合 40"/>
          <p:cNvGrpSpPr/>
          <p:nvPr/>
        </p:nvGrpSpPr>
        <p:grpSpPr bwMode="auto">
          <a:xfrm>
            <a:off x="-1588" y="-97473"/>
            <a:ext cx="9212263" cy="5307013"/>
            <a:chOff x="-2381" y="-97355"/>
            <a:chExt cx="9212810" cy="5307303"/>
          </a:xfrm>
        </p:grpSpPr>
        <p:grpSp>
          <p:nvGrpSpPr>
            <p:cNvPr id="14355" name="组合 38"/>
            <p:cNvGrpSpPr/>
            <p:nvPr/>
          </p:nvGrpSpPr>
          <p:grpSpPr bwMode="auto">
            <a:xfrm>
              <a:off x="-2381" y="-97355"/>
              <a:ext cx="9211223" cy="794430"/>
              <a:chOff x="-2381" y="-97355"/>
              <a:chExt cx="9211223" cy="79443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-793" y="-97355"/>
                <a:ext cx="9209635" cy="693776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52907" y="295415"/>
                <a:ext cx="1751117" cy="3004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B1DE64"/>
                  </a:solidFill>
                  <a:latin typeface="+mj-lt"/>
                  <a:ea typeface="+mn-ea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2381" y="697075"/>
                <a:ext cx="9211223" cy="0"/>
              </a:xfrm>
              <a:prstGeom prst="line">
                <a:avLst/>
              </a:prstGeom>
              <a:ln w="31750">
                <a:solidFill>
                  <a:srgbClr val="88C3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6" name="组合 39"/>
            <p:cNvGrpSpPr/>
            <p:nvPr/>
          </p:nvGrpSpPr>
          <p:grpSpPr bwMode="auto">
            <a:xfrm>
              <a:off x="-2381" y="4969270"/>
              <a:ext cx="9212810" cy="240678"/>
              <a:chOff x="-2381" y="4969270"/>
              <a:chExt cx="9212810" cy="24067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-2381" y="4981971"/>
                <a:ext cx="9208048" cy="203211"/>
              </a:xfrm>
              <a:prstGeom prst="rect">
                <a:avLst/>
              </a:prstGeom>
              <a:solidFill>
                <a:srgbClr val="0A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-793" y="4969270"/>
                <a:ext cx="9211222" cy="0"/>
              </a:xfrm>
              <a:prstGeom prst="line">
                <a:avLst/>
              </a:prstGeom>
              <a:ln w="31750">
                <a:solidFill>
                  <a:srgbClr val="A7D7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14"/>
              <p:cNvSpPr txBox="1"/>
              <p:nvPr/>
            </p:nvSpPr>
            <p:spPr>
              <a:xfrm>
                <a:off x="1066061" y="4972445"/>
                <a:ext cx="1362156" cy="2375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207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5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60" name="TextBox 18"/>
              <p:cNvSpPr txBox="1">
                <a:spLocks noChangeArrowheads="1"/>
              </p:cNvSpPr>
              <p:nvPr/>
            </p:nvSpPr>
            <p:spPr bwMode="auto">
              <a:xfrm>
                <a:off x="7790994" y="4977541"/>
                <a:ext cx="543382" cy="2298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900">
                    <a:solidFill>
                      <a:srgbClr val="FFFFFF"/>
                    </a:solidFill>
                    <a:ea typeface="微软雅黑" panose="020B0503020204020204" pitchFamily="34" charset="-122"/>
                  </a:rPr>
                  <a:t>8 / 22</a:t>
                </a:r>
                <a:endParaRPr lang="zh-CN" altLang="en-US" sz="9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5682615" y="95250"/>
            <a:ext cx="2778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洛阳铁路信息工程学校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3860" y="890270"/>
            <a:ext cx="6009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70C0"/>
                </a:solidFill>
                <a:effectLst/>
                <a:uFillTx/>
                <a:latin typeface="华文新魏" panose="02010800040101010101" charset="-122"/>
                <a:ea typeface="华文新魏" panose="02010800040101010101" charset="-122"/>
              </a:rPr>
              <a:t>同学们的脸上洋溢着青春的朝气！</a:t>
            </a:r>
            <a:endParaRPr lang="zh-CN" altLang="en-US" sz="2800" b="1">
              <a:solidFill>
                <a:srgbClr val="0070C0"/>
              </a:solidFill>
              <a:effectLst/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 descr="QQ图片201801082036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375" y="-8890"/>
            <a:ext cx="531495" cy="531495"/>
          </a:xfrm>
          <a:prstGeom prst="ellipse">
            <a:avLst/>
          </a:prstGeom>
        </p:spPr>
      </p:pic>
      <p:sp>
        <p:nvSpPr>
          <p:cNvPr id="12" name="六边形 11"/>
          <p:cNvSpPr/>
          <p:nvPr/>
        </p:nvSpPr>
        <p:spPr>
          <a:xfrm>
            <a:off x="1576388" y="2142173"/>
            <a:ext cx="465137" cy="401637"/>
          </a:xfrm>
          <a:prstGeom prst="hexagon">
            <a:avLst/>
          </a:pr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>
            <a:off x="4700588" y="2027873"/>
            <a:ext cx="442912" cy="382587"/>
          </a:xfrm>
          <a:prstGeom prst="hexagon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六边形 29"/>
          <p:cNvSpPr/>
          <p:nvPr/>
        </p:nvSpPr>
        <p:spPr>
          <a:xfrm>
            <a:off x="2730500" y="1742123"/>
            <a:ext cx="182563" cy="157162"/>
          </a:xfrm>
          <a:prstGeom prst="hexagon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六边形 30"/>
          <p:cNvSpPr/>
          <p:nvPr/>
        </p:nvSpPr>
        <p:spPr>
          <a:xfrm>
            <a:off x="2419350" y="1926273"/>
            <a:ext cx="358775" cy="307975"/>
          </a:xfrm>
          <a:prstGeom prst="hexagon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>
            <a:off x="2109788" y="2194560"/>
            <a:ext cx="301625" cy="258763"/>
          </a:xfrm>
          <a:prstGeom prst="hexagon">
            <a:avLst/>
          </a:prstGeom>
          <a:solidFill>
            <a:srgbClr val="B1D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 advClick="0" advTm="9000">
        <p:strips dir="ld"/>
      </p:transition>
    </mc:Choice>
    <mc:Fallback>
      <p:transition spd="med" advClick="0" advTm="9000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8" presetClass="entr" presetSubtype="1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16" presetClass="entr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3" grpId="3" animBg="1"/>
      <p:bldP spid="43" grpId="4" bldLvl="0" animBg="1"/>
      <p:bldP spid="14" grpId="0" animBg="1"/>
      <p:bldP spid="14" grpId="1" bldLvl="0" animBg="1"/>
      <p:bldP spid="15" grpId="0" animBg="1"/>
      <p:bldP spid="15" grpId="1" animBg="1"/>
      <p:bldP spid="15" grpId="2" animBg="1"/>
      <p:bldP spid="15" grpId="3" bldLvl="0" animBg="1"/>
      <p:bldP spid="16" grpId="0" animBg="1"/>
      <p:bldP spid="16" grpId="1" animBg="1"/>
      <p:bldP spid="16" grpId="2" bldLvl="0" animBg="1"/>
      <p:bldP spid="11" grpId="0"/>
      <p:bldP spid="11" grpId="1"/>
      <p:bldP spid="11" grpId="2"/>
      <p:bldP spid="11" grpId="3"/>
      <p:bldP spid="11" grpId="4"/>
      <p:bldP spid="18" grpId="0" animBg="1"/>
      <p:bldP spid="26" grpId="0" animBg="1"/>
      <p:bldP spid="28" grpId="0" animBg="1"/>
      <p:bldP spid="27" grpId="0" animBg="1"/>
      <p:bldP spid="18" grpId="1" animBg="1"/>
      <p:bldP spid="26" grpId="1" animBg="1"/>
      <p:bldP spid="28" grpId="1" animBg="1"/>
      <p:bldP spid="27" grpId="1" animBg="1"/>
      <p:bldP spid="18" grpId="2" animBg="1"/>
      <p:bldP spid="26" grpId="2" animBg="1"/>
      <p:bldP spid="28" grpId="2" animBg="1"/>
      <p:bldP spid="27" grpId="2" animBg="1"/>
      <p:bldP spid="18" grpId="3" animBg="1"/>
      <p:bldP spid="26" grpId="3" animBg="1"/>
      <p:bldP spid="28" grpId="3" animBg="1"/>
      <p:bldP spid="27" grpId="3" animBg="1"/>
      <p:bldP spid="18" grpId="4" animBg="1"/>
      <p:bldP spid="26" grpId="4" animBg="1"/>
      <p:bldP spid="28" grpId="4" animBg="1"/>
      <p:bldP spid="27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114\Desktop\Fotolia_50327397_Subscription_XXL0.jpg"/>
          <p:cNvPicPr>
            <a:picLocks noChangeAspect="1" noChangeArrowheads="1"/>
          </p:cNvPicPr>
          <p:nvPr/>
        </p:nvPicPr>
        <p:blipFill>
          <a:blip r:embed="rId1"/>
          <a:srcRect l="14005" r="2614"/>
          <a:stretch>
            <a:fillRect/>
          </a:stretch>
        </p:blipFill>
        <p:spPr bwMode="auto">
          <a:xfrm>
            <a:off x="2705100" y="0"/>
            <a:ext cx="6483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0" y="0"/>
            <a:ext cx="2768600" cy="5184775"/>
          </a:xfrm>
          <a:prstGeom prst="rect">
            <a:avLst/>
          </a:prstGeom>
          <a:solidFill>
            <a:srgbClr val="7BB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1914525"/>
            <a:ext cx="5048250" cy="640080"/>
          </a:xfrm>
          <a:prstGeom prst="rect">
            <a:avLst/>
          </a:prstGeom>
          <a:solidFill>
            <a:srgbClr val="33A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1967230"/>
            <a:ext cx="31432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20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-10" dirty="0">
                <a:solidFill>
                  <a:srgbClr val="F7F6F1"/>
                </a:solidFill>
                <a:latin typeface="+mn-lt"/>
                <a:ea typeface="+mn-ea"/>
              </a:rPr>
              <a:t>同学们的劳动成果</a:t>
            </a:r>
            <a:endParaRPr lang="zh-CN" altLang="en-US" sz="2800" spc="-10" dirty="0">
              <a:solidFill>
                <a:srgbClr val="F7F6F1"/>
              </a:solidFill>
              <a:latin typeface="+mn-lt"/>
              <a:ea typeface="+mn-ea"/>
            </a:endParaRPr>
          </a:p>
        </p:txBody>
      </p:sp>
      <p:grpSp>
        <p:nvGrpSpPr>
          <p:cNvPr id="35847" name="组合 17"/>
          <p:cNvGrpSpPr/>
          <p:nvPr/>
        </p:nvGrpSpPr>
        <p:grpSpPr bwMode="auto">
          <a:xfrm>
            <a:off x="1309053" y="1978978"/>
            <a:ext cx="523875" cy="523875"/>
            <a:chOff x="1436370" y="2979420"/>
            <a:chExt cx="1363980" cy="1363980"/>
          </a:xfrm>
        </p:grpSpPr>
        <p:sp>
          <p:nvSpPr>
            <p:cNvPr id="19" name="流程图: 联系 18"/>
            <p:cNvSpPr/>
            <p:nvPr/>
          </p:nvSpPr>
          <p:spPr>
            <a:xfrm>
              <a:off x="1436370" y="2979420"/>
              <a:ext cx="1363980" cy="1363980"/>
            </a:xfrm>
            <a:prstGeom prst="flowChartConnector">
              <a:avLst/>
            </a:prstGeom>
            <a:solidFill>
              <a:srgbClr val="B1D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91831" y="3793673"/>
              <a:ext cx="144663" cy="2355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035693" y="3529144"/>
              <a:ext cx="157064" cy="4959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279558" y="3293549"/>
              <a:ext cx="144663" cy="7357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0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4000">
        <p:strips dir="rd"/>
      </p:transition>
    </mc:Choice>
    <mc:Fallback>
      <p:transition advClick="0" advTm="4000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/>
      <p:bldP spid="15" grpId="6"/>
      <p:bldP spid="15" grpId="7"/>
      <p:bldP spid="15" grpId="8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宋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自定义</PresentationFormat>
  <Paragraphs>257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Times New Roman</vt:lpstr>
      <vt:lpstr>楷体</vt:lpstr>
      <vt:lpstr>黑体</vt:lpstr>
      <vt:lpstr>Calibri</vt:lpstr>
      <vt:lpstr>华文中宋</vt:lpstr>
      <vt:lpstr>华文新魏</vt:lpstr>
      <vt:lpstr>Arial Unicode MS</vt:lpstr>
      <vt:lpstr>DFGothic-EB</vt:lpstr>
      <vt:lpstr>RomanS</vt:lpstr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114</dc:creator>
  <cp:lastModifiedBy>文静1371960172</cp:lastModifiedBy>
  <cp:revision>239</cp:revision>
  <dcterms:created xsi:type="dcterms:W3CDTF">2014-04-16T11:55:00Z</dcterms:created>
  <dcterms:modified xsi:type="dcterms:W3CDTF">2018-01-18T07:27:10Z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