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2" r:id="rId4"/>
    <p:sldId id="283" r:id="rId5"/>
    <p:sldId id="281" r:id="rId6"/>
    <p:sldId id="290" r:id="rId7"/>
    <p:sldId id="284" r:id="rId8"/>
    <p:sldId id="286" r:id="rId9"/>
    <p:sldId id="289" r:id="rId10"/>
    <p:sldId id="267" r:id="rId11"/>
    <p:sldId id="269" r:id="rId12"/>
    <p:sldId id="275" r:id="rId13"/>
    <p:sldId id="276" r:id="rId14"/>
    <p:sldId id="287" r:id="rId15"/>
    <p:sldId id="292" r:id="rId1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33FF"/>
    <a:srgbClr val="CCECFF"/>
    <a:srgbClr val="99CCFF"/>
    <a:srgbClr val="000099"/>
    <a:srgbClr val="66CCFF"/>
    <a:srgbClr val="000066"/>
    <a:srgbClr val="3ABCC4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9C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file:///C:\Users\ADMIN\Desktop\&#23398;&#29983;PPT\Richard%20Clayderman%20-%20Ballade%20Pour%20Adeline%20(Live).mp3" TargetMode="External"/><Relationship Id="rId2" Type="http://schemas.openxmlformats.org/officeDocument/2006/relationships/audio" Target="file:///C:\Users\ADMIN\Desktop\&#23398;&#29983;PPT\Richard%20Clayderman%20-%20Ballade%20Pour%20Adeline%20(Live).mp3" TargetMode="Externa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757285" y="4475480"/>
            <a:ext cx="3481705" cy="2313940"/>
          </a:xfrm>
        </p:spPr>
        <p:txBody>
          <a:bodyPr>
            <a:normAutofit fontScale="25000"/>
          </a:bodyPr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CN" altLang="zh-CN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老    师：孙迎霞</a:t>
            </a:r>
            <a:r>
              <a:rPr lang="zh-CN" altLang="zh-CN" sz="9600" b="1" i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     </a:t>
            </a:r>
            <a:endParaRPr lang="zh-CN" altLang="zh-CN" sz="9600" b="1" i="1">
              <a:solidFill>
                <a:srgbClr val="003399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l"/>
            <a:r>
              <a:rPr lang="zh-CN" altLang="zh-CN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制片人：李依阳    </a:t>
            </a:r>
            <a:endParaRPr lang="zh-CN" altLang="zh-CN" sz="9600" b="1">
              <a:solidFill>
                <a:srgbClr val="003399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l"/>
            <a:r>
              <a:rPr lang="zh-CN" altLang="zh-CN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         李登登     </a:t>
            </a:r>
            <a:endParaRPr lang="zh-CN" altLang="zh-CN" sz="9600" b="1">
              <a:solidFill>
                <a:srgbClr val="003399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l"/>
            <a:r>
              <a:rPr lang="zh-CN" altLang="zh-CN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         史博文</a:t>
            </a:r>
            <a:endParaRPr lang="zh-CN" altLang="zh-CN" sz="9600" b="1">
              <a:solidFill>
                <a:srgbClr val="003399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zh-CN" altLang="zh-CN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时    间：</a:t>
            </a:r>
            <a:r>
              <a:rPr lang="en-US" altLang="zh-CN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2017</a:t>
            </a:r>
            <a:r>
              <a:rPr lang="zh-CN" altLang="en-US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年</a:t>
            </a:r>
            <a:r>
              <a:rPr lang="en-US" altLang="zh-CN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12</a:t>
            </a:r>
            <a:r>
              <a:rPr lang="zh-CN" altLang="en-US" sz="9600" b="1">
                <a:solidFill>
                  <a:srgbClr val="003399"/>
                </a:solidFill>
                <a:effectLst/>
                <a:latin typeface="华文楷体" panose="02010600040101010101" charset="-122"/>
                <a:ea typeface="华文楷体" panose="02010600040101010101" charset="-122"/>
                <a:sym typeface="+mn-ea"/>
              </a:rPr>
              <a:t>月</a:t>
            </a:r>
            <a:endParaRPr lang="zh-CN" altLang="en-US" sz="9600" b="1" i="1">
              <a:solidFill>
                <a:srgbClr val="003399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l"/>
            <a:endParaRPr lang="zh-CN" altLang="en-US" sz="9600" b="1" i="1">
              <a:solidFill>
                <a:srgbClr val="003399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algn="l"/>
            <a:endParaRPr lang="zh-CN" altLang="en-US" sz="9600" b="1" i="1">
              <a:ln w="10160">
                <a:solidFill>
                  <a:schemeClr val="accent5"/>
                </a:solidFill>
                <a:prstDash val="solid"/>
              </a:ln>
              <a:solidFill>
                <a:srgbClr val="003399"/>
              </a:solidFill>
              <a:effectLst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5" name="标题 4"/>
          <p:cNvSpPr/>
          <p:nvPr>
            <p:ph type="ctrTitle"/>
          </p:nvPr>
        </p:nvSpPr>
        <p:spPr>
          <a:xfrm>
            <a:off x="1355090" y="2079625"/>
            <a:ext cx="9144000" cy="2098675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altLang="zh-CN" sz="6000" spc="2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华文隶书" panose="02010800040101010101" charset="-122"/>
                <a:ea typeface="华文隶书" panose="02010800040101010101" charset="-122"/>
                <a:sym typeface="+mn-ea"/>
              </a:rPr>
              <a:t>1722</a:t>
            </a:r>
            <a:r>
              <a:rPr lang="zh-CN" altLang="en-US" sz="6000" spc="2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华文隶书" panose="02010800040101010101" charset="-122"/>
                <a:ea typeface="华文隶书" panose="02010800040101010101" charset="-122"/>
                <a:sym typeface="+mn-ea"/>
              </a:rPr>
              <a:t>班《心理健康》课</a:t>
            </a:r>
            <a:br>
              <a:rPr lang="zh-CN" altLang="en-US" sz="6000" spc="2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华文隶书" panose="02010800040101010101" charset="-122"/>
                <a:ea typeface="华文隶书" panose="02010800040101010101" charset="-122"/>
                <a:sym typeface="+mn-ea"/>
              </a:rPr>
            </a:br>
            <a:r>
              <a:rPr lang="zh-CN" altLang="en-US" sz="6000" spc="2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华文隶书" panose="02010800040101010101" charset="-122"/>
                <a:ea typeface="华文隶书" panose="02010800040101010101" charset="-122"/>
                <a:sym typeface="+mn-ea"/>
              </a:rPr>
              <a:t>实践活动</a:t>
            </a:r>
            <a:endParaRPr lang="zh-CN" altLang="en-US" sz="6000" b="1" spc="200"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华文隶书" panose="02010800040101010101" charset="-122"/>
              <a:ea typeface="华文隶书" panose="02010800040101010101" charset="-122"/>
              <a:sym typeface="+mn-ea"/>
            </a:endParaRPr>
          </a:p>
        </p:txBody>
      </p:sp>
      <p:pic>
        <p:nvPicPr>
          <p:cNvPr id="2" name="Richard Clayderman - Ballade Pour Adeline (Live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9625" y="26797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4500">
        <p:fade/>
      </p:transition>
    </mc:Choice>
    <mc:Fallback>
      <p:transition spd="slow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 descr="QQ图片20180109201925"/>
          <p:cNvPicPr>
            <a:picLocks noChangeAspect="1"/>
          </p:cNvPicPr>
          <p:nvPr/>
        </p:nvPicPr>
        <p:blipFill>
          <a:blip r:embed="rId1"/>
          <a:srcRect l="4695" t="12959" b="12369"/>
          <a:stretch>
            <a:fillRect/>
          </a:stretch>
        </p:blipFill>
        <p:spPr>
          <a:xfrm>
            <a:off x="403225" y="724535"/>
            <a:ext cx="5444490" cy="390080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5697220" y="1308735"/>
            <a:ext cx="6008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 spc="5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仿宋" panose="02010609060101010101" charset="-122"/>
                <a:ea typeface="仿宋" panose="02010609060101010101" charset="-122"/>
              </a:rPr>
              <a:t>三楼平面图↓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图片 6" descr="QQ图片20180109201914"/>
          <p:cNvPicPr>
            <a:picLocks noChangeAspect="1"/>
          </p:cNvPicPr>
          <p:nvPr/>
        </p:nvPicPr>
        <p:blipFill>
          <a:blip r:embed="rId2"/>
          <a:srcRect l="2507" t="11989" r="1155" b="19806"/>
          <a:stretch>
            <a:fillRect/>
          </a:stretch>
        </p:blipFill>
        <p:spPr>
          <a:xfrm>
            <a:off x="4199890" y="2341880"/>
            <a:ext cx="7366000" cy="428307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4500">
        <p:strips dir="rd"/>
      </p:transition>
    </mc:Choice>
    <mc:Fallback>
      <p:transition spd="slow" advTm="4500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45000">
              <a:srgbClr val="B0C6E1">
                <a:alpha val="100000"/>
              </a:srgbClr>
            </a:gs>
            <a:gs pos="38000">
              <a:schemeClr val="accent1">
                <a:lumMod val="45000"/>
                <a:lumOff val="55000"/>
              </a:schemeClr>
            </a:gs>
            <a:gs pos="64000">
              <a:srgbClr val="B0C6E1">
                <a:alpha val="100000"/>
              </a:srgb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QQ图片20180109201943"/>
          <p:cNvPicPr>
            <a:picLocks noChangeAspect="1"/>
          </p:cNvPicPr>
          <p:nvPr/>
        </p:nvPicPr>
        <p:blipFill>
          <a:blip r:embed="rId1"/>
          <a:srcRect l="2181" t="6512" r="3252" b="7334"/>
          <a:stretch>
            <a:fillRect/>
          </a:stretch>
        </p:blipFill>
        <p:spPr>
          <a:xfrm>
            <a:off x="462915" y="822960"/>
            <a:ext cx="6286500" cy="44907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图片 9" descr="QQ图片20180109201949"/>
          <p:cNvPicPr>
            <a:picLocks noChangeAspect="1"/>
          </p:cNvPicPr>
          <p:nvPr/>
        </p:nvPicPr>
        <p:blipFill>
          <a:blip r:embed="rId2"/>
          <a:srcRect l="7270" t="4818" r="8660" b="4818"/>
          <a:stretch>
            <a:fillRect/>
          </a:stretch>
        </p:blipFill>
        <p:spPr>
          <a:xfrm>
            <a:off x="6973570" y="823595"/>
            <a:ext cx="4839335" cy="44900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856105" y="5600700"/>
            <a:ext cx="76149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800" b="1" spc="5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仿宋" panose="02010609060101010101" charset="-122"/>
                <a:ea typeface="仿宋" panose="02010609060101010101" charset="-122"/>
              </a:rPr>
              <a:t>四楼平面图与班主任寄语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 rot="10800000">
            <a:off x="9317355" y="5521325"/>
            <a:ext cx="8140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 b="1" spc="5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仿宋" panose="02010609060101010101" charset="-122"/>
                <a:ea typeface="仿宋" panose="02010609060101010101" charset="-122"/>
                <a:sym typeface="+mn-ea"/>
              </a:rPr>
              <a:t>↓</a:t>
            </a:r>
            <a:endParaRPr lang="zh-CN" altLang="en-US" sz="4800" b="1" spc="500"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4500">
        <p:strips dir="rd"/>
      </p:transition>
    </mc:Choice>
    <mc:Fallback>
      <p:transition spd="slow" advTm="4500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" grpId="1"/>
      <p:bldP spid="12" grpId="1"/>
      <p:bldP spid="2" grpId="2"/>
      <p:bldP spid="12" grpId="2"/>
      <p:bldP spid="2" grpId="3"/>
      <p:bldP spid="1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41000">
              <a:srgbClr val="B0C6E1"/>
            </a:gs>
            <a:gs pos="38000">
              <a:schemeClr val="accent1">
                <a:lumMod val="45000"/>
                <a:lumOff val="55000"/>
              </a:schemeClr>
            </a:gs>
            <a:gs pos="30000">
              <a:srgbClr val="B0C6E1"/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1"/>
          <a:srcRect l="10531" t="5927" r="6075" b="5609"/>
          <a:stretch>
            <a:fillRect/>
          </a:stretch>
        </p:blipFill>
        <p:spPr>
          <a:xfrm>
            <a:off x="614045" y="1894205"/>
            <a:ext cx="5526405" cy="42367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图片 2" descr="图片2"/>
          <p:cNvPicPr>
            <a:picLocks noChangeAspect="1"/>
          </p:cNvPicPr>
          <p:nvPr/>
        </p:nvPicPr>
        <p:blipFill>
          <a:blip r:embed="rId2"/>
          <a:srcRect l="1644" t="6551" r="2786" b="11126"/>
          <a:stretch>
            <a:fillRect/>
          </a:stretch>
        </p:blipFill>
        <p:spPr>
          <a:xfrm>
            <a:off x="6456045" y="1894205"/>
            <a:ext cx="5196840" cy="423735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136140" y="706120"/>
            <a:ext cx="82905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4800" b="1" spc="5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仿宋" panose="02010609060101010101" charset="-122"/>
                <a:ea typeface="仿宋" panose="02010609060101010101" charset="-122"/>
              </a:rPr>
              <a:t>五楼平面图与班主任寄语↓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5000">
        <p:strips dir="rd"/>
      </p:transition>
    </mc:Choice>
    <mc:Fallback>
      <p:transition spd="slow" advTm="5000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589280" y="1315720"/>
            <a:ext cx="4070350" cy="1381125"/>
          </a:xfrm>
        </p:spPr>
        <p:txBody>
          <a:bodyPr/>
          <a:p>
            <a:pPr algn="l">
              <a:lnSpc>
                <a:spcPct val="120000"/>
              </a:lnSpc>
            </a:pPr>
            <a:r>
              <a:rPr lang="zh-CN" altLang="en-US" sz="60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风采展示！</a:t>
            </a:r>
            <a:endParaRPr lang="zh-CN" altLang="en-US" sz="6000"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7" name="图片 6" descr="mmexport15155002848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555" y="657860"/>
            <a:ext cx="3056890" cy="29375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 descr="mmexport1515500262275"/>
          <p:cNvPicPr>
            <a:picLocks noChangeAspect="1"/>
          </p:cNvPicPr>
          <p:nvPr/>
        </p:nvPicPr>
        <p:blipFill>
          <a:blip r:embed="rId3"/>
          <a:srcRect b="2950"/>
          <a:stretch>
            <a:fillRect/>
          </a:stretch>
        </p:blipFill>
        <p:spPr>
          <a:xfrm>
            <a:off x="4567555" y="3680460"/>
            <a:ext cx="3056890" cy="29667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图片 8" descr="mmexport15155002685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330" y="3683000"/>
            <a:ext cx="3059430" cy="295148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图片 9" descr="mmexport15155002774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330" y="200025"/>
            <a:ext cx="3059430" cy="288988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图片 10" descr="mmexport15155002953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3708400"/>
            <a:ext cx="3051810" cy="290131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355330" y="3202305"/>
            <a:ext cx="3059430" cy="3683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000066"/>
                </a:solidFill>
                <a:latin typeface="华文中宋" panose="02010600040101010101" charset="-122"/>
                <a:ea typeface="华文中宋" panose="02010600040101010101" charset="-122"/>
              </a:rPr>
              <a:t>we      are      best     !</a:t>
            </a:r>
            <a:endParaRPr lang="en-US" altLang="zh-CN">
              <a:solidFill>
                <a:srgbClr val="000066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8000">
        <p:wheel spokes="8"/>
      </p:transition>
    </mc:Choice>
    <mc:Fallback>
      <p:transition spd="slow" advTm="8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" name="标题 12"/>
          <p:cNvSpPr/>
          <p:nvPr>
            <p:ph type="title"/>
          </p:nvPr>
        </p:nvSpPr>
        <p:spPr>
          <a:xfrm>
            <a:off x="1546860" y="788670"/>
            <a:ext cx="6377940" cy="2930525"/>
          </a:xfrm>
        </p:spPr>
        <p:txBody>
          <a:bodyPr/>
          <a:p>
            <a:pPr algn="l">
              <a:spcBef>
                <a:spcPts val="1200"/>
              </a:spcBef>
              <a:spcAft>
                <a:spcPts val="1800"/>
              </a:spcAft>
            </a:pPr>
            <a:r>
              <a:rPr lang="zh-CN" altLang="en-US" sz="72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谢谢观看！</a:t>
            </a:r>
            <a:endParaRPr lang="zh-CN" altLang="en-US" sz="7200"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" name="标题 12"/>
          <p:cNvSpPr/>
          <p:nvPr/>
        </p:nvSpPr>
        <p:spPr>
          <a:xfrm>
            <a:off x="427990" y="1276985"/>
            <a:ext cx="6138545" cy="3517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  <a:spcAft>
                <a:spcPts val="1800"/>
              </a:spcAft>
            </a:pPr>
            <a:r>
              <a:rPr lang="en-US" altLang="zh-CN" sz="4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  <a:sym typeface="+mn-ea"/>
              </a:rPr>
              <a:t>         </a:t>
            </a:r>
            <a:r>
              <a:rPr lang="zh-CN" altLang="en-US" sz="4400">
                <a:effectLst/>
                <a:latin typeface="华文行楷" panose="02010800040101010101" charset="-122"/>
                <a:ea typeface="华文行楷" panose="02010800040101010101" charset="-122"/>
                <a:sym typeface="+mn-ea"/>
              </a:rPr>
              <a:t>该实践活动的开展和总结，都是在</a:t>
            </a:r>
            <a:r>
              <a:rPr lang="zh-CN" altLang="en-US" sz="44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孙迎霞</a:t>
            </a:r>
            <a:r>
              <a:rPr lang="zh-CN" altLang="en-US" sz="4400">
                <a:effectLst/>
                <a:latin typeface="华文行楷" panose="02010800040101010101" charset="-122"/>
                <a:ea typeface="华文行楷" panose="02010800040101010101" charset="-122"/>
                <a:sym typeface="+mn-ea"/>
              </a:rPr>
              <a:t>老师</a:t>
            </a:r>
            <a:r>
              <a:rPr lang="zh-CN" altLang="en-US" sz="4800">
                <a:effectLst/>
                <a:latin typeface="华文行楷" panose="02010800040101010101" charset="-122"/>
                <a:ea typeface="华文行楷" panose="02010800040101010101" charset="-122"/>
                <a:sym typeface="+mn-ea"/>
              </a:rPr>
              <a:t>的全程支持和帮助</a:t>
            </a:r>
            <a:r>
              <a:rPr lang="zh-CN" altLang="en-US" sz="4400">
                <a:effectLst/>
                <a:latin typeface="华文行楷" panose="02010800040101010101" charset="-122"/>
                <a:ea typeface="华文行楷" panose="02010800040101010101" charset="-122"/>
                <a:sym typeface="+mn-ea"/>
              </a:rPr>
              <a:t>下才得以完成，在此特别感谢！</a:t>
            </a:r>
            <a:endParaRPr lang="zh-CN" altLang="en-US" sz="4400">
              <a:solidFill>
                <a:schemeClr val="tx1"/>
              </a:solidFill>
              <a:effectLst/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247630" y="354965"/>
            <a:ext cx="173482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5400" b="1" spc="150">
                <a:ln w="10160">
                  <a:solidFill>
                    <a:srgbClr val="66CCFF"/>
                  </a:solidFill>
                  <a:prstDash val="solid"/>
                </a:ln>
                <a:solidFill>
                  <a:srgbClr val="CCECFF"/>
                </a:solidFill>
                <a:effectLst/>
                <a:uFillTx/>
                <a:latin typeface="华文新魏" panose="02010800040101010101" charset="-122"/>
                <a:ea typeface="华文新魏" panose="02010800040101010101" charset="-122"/>
              </a:rPr>
              <a:t>1722</a:t>
            </a:r>
            <a:endParaRPr lang="en-US" altLang="zh-CN" sz="5400" b="1" spc="150">
              <a:ln w="10160">
                <a:solidFill>
                  <a:srgbClr val="66CCFF"/>
                </a:solidFill>
                <a:prstDash val="solid"/>
              </a:ln>
              <a:solidFill>
                <a:srgbClr val="CCECFF"/>
              </a:solidFill>
              <a:effectLst/>
              <a:uFillTx/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11000">
        <p:zoom/>
      </p:transition>
    </mc:Choice>
    <mc:Fallback>
      <p:transition spd="slow" advTm="11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9" presetClass="exit" presetSubtype="0" fill="hold" grpId="15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2" grpId="11"/>
      <p:bldP spid="2" grpId="12"/>
      <p:bldP spid="2" grpId="13"/>
      <p:bldP spid="2" grpId="14"/>
      <p:bldP spid="2" grpId="15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20725" y="756920"/>
            <a:ext cx="4165600" cy="144208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4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走出教室实践，</a:t>
            </a:r>
            <a:br>
              <a:rPr lang="zh-CN" altLang="en-US" sz="4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</a:br>
            <a:r>
              <a:rPr lang="zh-CN" altLang="en-US" sz="4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   回到教室总结</a:t>
            </a:r>
            <a:endParaRPr lang="zh-CN" altLang="en-US" sz="4000"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占位符 3" descr="微信图片_20171226164400"/>
          <p:cNvPicPr>
            <a:picLocks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5833745" y="537210"/>
            <a:ext cx="5337175" cy="5892165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6" name="文本占位符 5"/>
          <p:cNvSpPr>
            <a:spLocks noGrp="1"/>
          </p:cNvSpPr>
          <p:nvPr>
            <p:ph type="body" sz="half" idx="2"/>
          </p:nvPr>
        </p:nvSpPr>
        <p:spPr>
          <a:xfrm>
            <a:off x="869950" y="2544445"/>
            <a:ext cx="4165600" cy="336804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1.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每层班级名称班主任寄语；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2.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观察消防栓位置、数量安全通道情况；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3.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发现问题；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4.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画楼层平面图。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</a:endParaRPr>
          </a:p>
          <a:p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8000">
        <p:zoom/>
      </p:transition>
    </mc:Choice>
    <mc:Fallback>
      <p:transition spd="slow" advTm="8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half" idx="2"/>
          </p:nvPr>
        </p:nvSpPr>
        <p:spPr>
          <a:xfrm>
            <a:off x="2529840" y="2234565"/>
            <a:ext cx="8574405" cy="3811905"/>
          </a:xfrm>
        </p:spPr>
        <p:txBody>
          <a:bodyPr/>
          <a:p>
            <a:pPr>
              <a:lnSpc>
                <a:spcPts val="5600"/>
              </a:lnSpc>
              <a:spcBef>
                <a:spcPts val="0"/>
              </a:spcBef>
            </a:pP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第一组：</a:t>
            </a:r>
            <a:r>
              <a:rPr lang="en-US" altLang="zh-CN" sz="3400" b="1">
                <a:latin typeface="仿宋" panose="02010609060101010101" charset="-122"/>
                <a:ea typeface="仿宋" panose="02010609060101010101" charset="-122"/>
              </a:rPr>
              <a:t>10</a:t>
            </a: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人    组长：王鹏阳</a:t>
            </a:r>
            <a:endParaRPr lang="zh-CN" altLang="en-US" sz="3400" b="1">
              <a:latin typeface="仿宋" panose="02010609060101010101" charset="-122"/>
              <a:ea typeface="仿宋" panose="02010609060101010101" charset="-122"/>
            </a:endParaRP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第二组：</a:t>
            </a:r>
            <a:r>
              <a:rPr lang="en-US" altLang="zh-CN" sz="3400" b="1">
                <a:latin typeface="仿宋" panose="02010609060101010101" charset="-122"/>
                <a:ea typeface="仿宋" panose="02010609060101010101" charset="-122"/>
              </a:rPr>
              <a:t>10</a:t>
            </a: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人    组长：吴峰</a:t>
            </a:r>
            <a:endParaRPr lang="zh-CN" altLang="en-US" sz="3400" b="1">
              <a:latin typeface="仿宋" panose="02010609060101010101" charset="-122"/>
              <a:ea typeface="仿宋" panose="02010609060101010101" charset="-122"/>
            </a:endParaRP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第三组：</a:t>
            </a:r>
            <a:r>
              <a:rPr lang="en-US" altLang="zh-CN" sz="3400" b="1">
                <a:latin typeface="仿宋" panose="02010609060101010101" charset="-122"/>
                <a:ea typeface="仿宋" panose="02010609060101010101" charset="-122"/>
              </a:rPr>
              <a:t>10</a:t>
            </a: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人    组长：康哲豪</a:t>
            </a:r>
            <a:endParaRPr lang="zh-CN" altLang="en-US" sz="3400" b="1">
              <a:latin typeface="仿宋" panose="02010609060101010101" charset="-122"/>
              <a:ea typeface="仿宋" panose="02010609060101010101" charset="-122"/>
            </a:endParaRP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第四组：</a:t>
            </a:r>
            <a:r>
              <a:rPr lang="en-US" altLang="zh-CN" sz="3400" b="1">
                <a:latin typeface="仿宋" panose="02010609060101010101" charset="-122"/>
                <a:ea typeface="仿宋" panose="02010609060101010101" charset="-122"/>
              </a:rPr>
              <a:t>10</a:t>
            </a: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人    组长：李登登</a:t>
            </a:r>
            <a:endParaRPr lang="zh-CN" altLang="en-US" sz="3400" b="1">
              <a:latin typeface="仿宋" panose="02010609060101010101" charset="-122"/>
              <a:ea typeface="仿宋" panose="02010609060101010101" charset="-122"/>
            </a:endParaRPr>
          </a:p>
          <a:p>
            <a:pPr>
              <a:lnSpc>
                <a:spcPts val="5600"/>
              </a:lnSpc>
              <a:spcBef>
                <a:spcPts val="0"/>
              </a:spcBef>
            </a:pP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第五组：</a:t>
            </a:r>
            <a:r>
              <a:rPr lang="en-US" altLang="zh-CN" sz="3400" b="1">
                <a:latin typeface="仿宋" panose="02010609060101010101" charset="-122"/>
                <a:ea typeface="仿宋" panose="02010609060101010101" charset="-122"/>
              </a:rPr>
              <a:t>11</a:t>
            </a:r>
            <a:r>
              <a:rPr lang="zh-CN" altLang="en-US" sz="3400" b="1">
                <a:latin typeface="仿宋" panose="02010609060101010101" charset="-122"/>
                <a:ea typeface="仿宋" panose="02010609060101010101" charset="-122"/>
              </a:rPr>
              <a:t>人    组长：娄赛朋</a:t>
            </a:r>
            <a:endParaRPr lang="zh-CN" altLang="en-US" sz="3400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4" name="标题 3"/>
          <p:cNvSpPr/>
          <p:nvPr>
            <p:ph type="title"/>
          </p:nvPr>
        </p:nvSpPr>
        <p:spPr>
          <a:xfrm>
            <a:off x="292100" y="426720"/>
            <a:ext cx="6767195" cy="1600200"/>
          </a:xfrm>
        </p:spPr>
        <p:txBody>
          <a:bodyPr/>
          <a:p>
            <a:r>
              <a:rPr lang="en-US" altLang="zh-CN" sz="4000">
                <a:latin typeface="华文中宋" panose="02010600040101010101" charset="-122"/>
                <a:ea typeface="华文中宋" panose="02010600040101010101" charset="-122"/>
              </a:rPr>
              <a:t>      </a:t>
            </a:r>
            <a:r>
              <a:rPr lang="en-US" altLang="zh-CN" sz="5400">
                <a:latin typeface="华文中宋" panose="02010600040101010101" charset="-122"/>
                <a:ea typeface="华文中宋" panose="02010600040101010101" charset="-122"/>
              </a:rPr>
              <a:t> </a:t>
            </a:r>
            <a:r>
              <a:rPr lang="zh-CN" altLang="en-US" sz="4800">
                <a:solidFill>
                  <a:srgbClr val="000066"/>
                </a:solidFill>
                <a:latin typeface="华文中宋" panose="02010600040101010101" charset="-122"/>
                <a:ea typeface="华文中宋" panose="02010600040101010101" charset="-122"/>
              </a:rPr>
              <a:t>任务分配情况</a:t>
            </a:r>
            <a:r>
              <a:rPr lang="en-US" altLang="zh-CN" sz="48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↓</a:t>
            </a:r>
            <a:endParaRPr lang="en-US" altLang="zh-CN" sz="4800"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216" name=" 216"/>
          <p:cNvSpPr/>
          <p:nvPr/>
        </p:nvSpPr>
        <p:spPr>
          <a:xfrm>
            <a:off x="847090" y="1099820"/>
            <a:ext cx="997585" cy="927100"/>
          </a:xfrm>
          <a:prstGeom prst="su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6500">
        <p:zoom/>
      </p:transition>
    </mc:Choice>
    <mc:Fallback>
      <p:transition spd="slow" advTm="65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" name="标题 12"/>
          <p:cNvSpPr/>
          <p:nvPr>
            <p:ph type="title"/>
          </p:nvPr>
        </p:nvSpPr>
        <p:spPr>
          <a:xfrm>
            <a:off x="988060" y="1718310"/>
            <a:ext cx="6377940" cy="2930525"/>
          </a:xfrm>
        </p:spPr>
        <p:txBody>
          <a:bodyPr/>
          <a:p>
            <a:pPr algn="l">
              <a:spcBef>
                <a:spcPts val="1200"/>
              </a:spcBef>
              <a:spcAft>
                <a:spcPts val="1800"/>
              </a:spcAft>
            </a:pPr>
            <a:r>
              <a:rPr lang="zh-CN" altLang="en-US" sz="44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同学们</a:t>
            </a:r>
            <a:br>
              <a:rPr lang="zh-CN" altLang="en-US" sz="44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</a:br>
            <a:r>
              <a:rPr lang="zh-CN" altLang="en-US" sz="44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  拿着纸笔，</a:t>
            </a:r>
            <a:br>
              <a:rPr lang="zh-CN" altLang="en-US" sz="44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</a:br>
            <a:r>
              <a:rPr lang="zh-CN" altLang="en-US" sz="44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  走出教室，</a:t>
            </a:r>
            <a:br>
              <a:rPr lang="zh-CN" altLang="en-US" sz="44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</a:br>
            <a:r>
              <a:rPr lang="zh-CN" altLang="en-US" sz="44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              开始实践！</a:t>
            </a:r>
            <a:endParaRPr lang="zh-CN" altLang="en-US" sz="4400"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47630" y="354965"/>
            <a:ext cx="173482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5400" b="1" spc="150">
                <a:ln w="10160">
                  <a:solidFill>
                    <a:srgbClr val="66CCFF"/>
                  </a:solidFill>
                  <a:prstDash val="solid"/>
                </a:ln>
                <a:solidFill>
                  <a:srgbClr val="CCECFF"/>
                </a:solidFill>
                <a:effectLst/>
                <a:uFillTx/>
                <a:latin typeface="华文新魏" panose="02010800040101010101" charset="-122"/>
                <a:ea typeface="华文新魏" panose="02010800040101010101" charset="-122"/>
              </a:rPr>
              <a:t>1722</a:t>
            </a:r>
            <a:endParaRPr lang="en-US" altLang="zh-CN" sz="5400" b="1" spc="150">
              <a:ln w="10160">
                <a:solidFill>
                  <a:srgbClr val="66CCFF"/>
                </a:solidFill>
                <a:prstDash val="solid"/>
              </a:ln>
              <a:solidFill>
                <a:srgbClr val="CCECFF"/>
              </a:solidFill>
              <a:effectLst/>
              <a:uFillTx/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4000">
        <p:wheel spokes="3"/>
      </p:transition>
    </mc:Choice>
    <mc:Fallback>
      <p:transition spd="slow" advTm="4000">
        <p:wheel spokes="3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Cache_-7bab14aa86cc4231."/>
          <p:cNvPicPr>
            <a:picLocks noChangeAspect="1"/>
          </p:cNvPicPr>
          <p:nvPr/>
        </p:nvPicPr>
        <p:blipFill>
          <a:blip r:embed="rId1"/>
          <a:srcRect t="4938"/>
          <a:stretch>
            <a:fillRect/>
          </a:stretch>
        </p:blipFill>
        <p:spPr>
          <a:xfrm>
            <a:off x="470535" y="4030980"/>
            <a:ext cx="1991995" cy="25260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图片 5" descr="微信图片_201801091957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990" y="4001135"/>
            <a:ext cx="4692015" cy="252539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 descr="QQ图片201801092004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0" y="484505"/>
            <a:ext cx="4909820" cy="32810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图片 9" descr="微信图片_20180109195758"/>
          <p:cNvPicPr>
            <a:picLocks noChangeAspect="1"/>
          </p:cNvPicPr>
          <p:nvPr/>
        </p:nvPicPr>
        <p:blipFill>
          <a:blip r:embed="rId4"/>
          <a:srcRect t="6217"/>
          <a:stretch>
            <a:fillRect/>
          </a:stretch>
        </p:blipFill>
        <p:spPr>
          <a:xfrm>
            <a:off x="8987790" y="484505"/>
            <a:ext cx="2609215" cy="32981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 descr="微信图片_20180109195753"/>
          <p:cNvPicPr>
            <a:picLocks noChangeAspect="1"/>
          </p:cNvPicPr>
          <p:nvPr/>
        </p:nvPicPr>
        <p:blipFill>
          <a:blip r:embed="rId5"/>
          <a:srcRect l="11790" t="8100"/>
          <a:stretch>
            <a:fillRect/>
          </a:stretch>
        </p:blipFill>
        <p:spPr>
          <a:xfrm>
            <a:off x="5900420" y="484505"/>
            <a:ext cx="2518410" cy="32924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2" name="图片 11" descr="QQ图片20180109200433"/>
          <p:cNvPicPr>
            <a:picLocks noChangeAspect="1"/>
          </p:cNvPicPr>
          <p:nvPr/>
        </p:nvPicPr>
        <p:blipFill>
          <a:blip r:embed="rId6"/>
          <a:srcRect l="14545" b="8911"/>
          <a:stretch>
            <a:fillRect/>
          </a:stretch>
        </p:blipFill>
        <p:spPr>
          <a:xfrm>
            <a:off x="3086100" y="4091305"/>
            <a:ext cx="3083560" cy="246570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8000">
        <p:zoom dir="in"/>
      </p:transition>
    </mc:Choice>
    <mc:Fallback>
      <p:transition spd="slow" advTm="8000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567055" y="2314575"/>
            <a:ext cx="11057890" cy="2387600"/>
          </a:xfrm>
        </p:spPr>
        <p:txBody>
          <a:bodyPr/>
          <a:p>
            <a:pPr algn="l">
              <a:lnSpc>
                <a:spcPct val="120000"/>
              </a:lnSpc>
            </a:pPr>
            <a: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接下来，</a:t>
            </a:r>
            <a:b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</a:br>
            <a: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我们来看看他们如何总结</a:t>
            </a:r>
            <a:b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</a:br>
            <a: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                                            ……</a:t>
            </a:r>
            <a:endParaRPr lang="zh-CN" altLang="en-US" sz="6000"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3000">
        <p:wheel spokes="3"/>
      </p:transition>
    </mc:Choice>
    <mc:Fallback>
      <p:transition spd="slow" advTm="3000">
        <p:wheel spokes="3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5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微信图片_201801092024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358140" y="944880"/>
            <a:ext cx="3686175" cy="368617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 descr="微信图片_201801092024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92270" y="2106930"/>
            <a:ext cx="3687445" cy="368681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图片 6" descr="微信图片_201801092024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78470" y="2744470"/>
            <a:ext cx="3686810" cy="368681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4907915" y="855345"/>
            <a:ext cx="62788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同学们努力思考总结中</a:t>
            </a:r>
            <a:endParaRPr lang="zh-CN" altLang="en-US" sz="4800"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74128" y="5118735"/>
            <a:ext cx="203898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6000" b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Yes</a:t>
            </a:r>
            <a:r>
              <a:rPr lang="zh-CN" altLang="en-US" sz="6000" b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！</a:t>
            </a:r>
            <a:endParaRPr lang="zh-CN" altLang="en-US" sz="6000" b="1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8000">
        <p:blinds dir="vert"/>
      </p:transition>
    </mc:Choice>
    <mc:Fallback>
      <p:transition spd="slow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567055" y="2314575"/>
            <a:ext cx="11057890" cy="2387600"/>
          </a:xfrm>
        </p:spPr>
        <p:txBody>
          <a:bodyPr/>
          <a:p>
            <a:pPr algn="l">
              <a:lnSpc>
                <a:spcPct val="120000"/>
              </a:lnSpc>
            </a:pPr>
            <a: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最后，</a:t>
            </a:r>
            <a:b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</a:br>
            <a: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我们来看看他们的实践成果</a:t>
            </a:r>
            <a:b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</a:br>
            <a:r>
              <a:rPr lang="zh-CN" altLang="en-US" sz="6000">
                <a:solidFill>
                  <a:srgbClr val="00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                                                  ……</a:t>
            </a:r>
            <a:endParaRPr lang="zh-CN" altLang="en-US" sz="6000">
              <a:solidFill>
                <a:srgbClr val="00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3000">
        <p:wheel spokes="4"/>
      </p:transition>
    </mc:Choice>
    <mc:Fallback>
      <p:transition spd="slow" advTm="3000">
        <p:wheel spokes="4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5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QQ图片20180109202418"/>
          <p:cNvPicPr>
            <a:picLocks noChangeAspect="1"/>
          </p:cNvPicPr>
          <p:nvPr/>
        </p:nvPicPr>
        <p:blipFill>
          <a:blip r:embed="rId1"/>
          <a:srcRect l="2014" t="30720" b="26041"/>
          <a:stretch>
            <a:fillRect/>
          </a:stretch>
        </p:blipFill>
        <p:spPr>
          <a:xfrm rot="16200000">
            <a:off x="-847725" y="2307590"/>
            <a:ext cx="5424805" cy="224345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0739120" y="527050"/>
            <a:ext cx="921385" cy="51155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4800" b="1" spc="5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仿宋" panose="02010609060101010101" charset="-122"/>
                <a:ea typeface="仿宋" panose="02010609060101010101" charset="-122"/>
              </a:rPr>
              <a:t>二楼平面图</a:t>
            </a:r>
            <a:endParaRPr lang="zh-CN" altLang="en-US" sz="4800" b="1" spc="500"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5" name="图片 4" descr="QQ图片20180109201907"/>
          <p:cNvPicPr>
            <a:picLocks noChangeAspect="1"/>
          </p:cNvPicPr>
          <p:nvPr/>
        </p:nvPicPr>
        <p:blipFill>
          <a:blip r:embed="rId2"/>
          <a:srcRect l="3046" t="5827" r="4990" b="8211"/>
          <a:stretch>
            <a:fillRect/>
          </a:stretch>
        </p:blipFill>
        <p:spPr>
          <a:xfrm>
            <a:off x="3250565" y="716280"/>
            <a:ext cx="7224395" cy="542480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文本框 1"/>
          <p:cNvSpPr txBox="1"/>
          <p:nvPr/>
        </p:nvSpPr>
        <p:spPr>
          <a:xfrm rot="5400000">
            <a:off x="8241030" y="4805680"/>
            <a:ext cx="6008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 spc="500"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仿宋" panose="02010609060101010101" charset="-122"/>
                <a:ea typeface="仿宋" panose="02010609060101010101" charset="-122"/>
              </a:rPr>
              <a:t>↓</a:t>
            </a:r>
            <a:endParaRPr lang="en-US" altLang="zh-CN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 advTm="5000">
        <p:strips dir="rd"/>
      </p:transition>
    </mc:Choice>
    <mc:Fallback>
      <p:transition spd="slow" advTm="5000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2" grpId="2"/>
      <p:bldP spid="8" grpId="1"/>
      <p:bldP spid="2" grpId="3"/>
      <p:bldP spid="8" grpId="2"/>
    </p:bldLst>
  </p:timing>
</p:sld>
</file>

<file path=ppt/theme/theme1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WPS 演示</Application>
  <PresentationFormat>宽屏</PresentationFormat>
  <Paragraphs>60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华文楷体</vt:lpstr>
      <vt:lpstr>华文隶书</vt:lpstr>
      <vt:lpstr>华文行楷</vt:lpstr>
      <vt:lpstr>仿宋</vt:lpstr>
      <vt:lpstr>华文中宋</vt:lpstr>
      <vt:lpstr>华文新魏</vt:lpstr>
      <vt:lpstr>微软雅黑</vt:lpstr>
      <vt:lpstr>Arial Unicode MS</vt:lpstr>
      <vt:lpstr>1_Office 主题</vt:lpstr>
      <vt:lpstr>1722班《心理健康》课 实践活动</vt:lpstr>
      <vt:lpstr>走出教室实践，          回到教室总结</vt:lpstr>
      <vt:lpstr>       任务分配情况↓</vt:lpstr>
      <vt:lpstr>同学们         拿着纸笔，         走出教室，                     开始实践！</vt:lpstr>
      <vt:lpstr>PowerPoint 演示文稿</vt:lpstr>
      <vt:lpstr>接下来，       我们来看看他们如何总结                                                   ……</vt:lpstr>
      <vt:lpstr>PowerPoint 演示文稿</vt:lpstr>
      <vt:lpstr>最后，       我们来看看他们的实践成果                                                   ……</vt:lpstr>
      <vt:lpstr>PowerPoint 演示文稿</vt:lpstr>
      <vt:lpstr>PowerPoint 演示文稿</vt:lpstr>
      <vt:lpstr>PowerPoint 演示文稿</vt:lpstr>
      <vt:lpstr>PowerPoint 演示文稿</vt:lpstr>
      <vt:lpstr>风采展示！</vt:lpstr>
      <vt:lpstr>谢谢观看！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cp:lastModifiedBy>文静1371960172</cp:lastModifiedBy>
  <cp:revision>71</cp:revision>
  <dcterms:created xsi:type="dcterms:W3CDTF">2017-12-26T08:43:00Z</dcterms:created>
  <dcterms:modified xsi:type="dcterms:W3CDTF">2018-01-22T11:30:12Z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